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55E4D-D7F1-4DD3-AEC0-D227D8115831}" type="datetimeFigureOut">
              <a:rPr lang="uk-UA" smtClean="0"/>
              <a:t>17.12.2025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3ADD-7541-417B-8BF7-2B64B86002F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0182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55E4D-D7F1-4DD3-AEC0-D227D8115831}" type="datetimeFigureOut">
              <a:rPr lang="uk-UA" smtClean="0"/>
              <a:t>17.12.2025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3ADD-7541-417B-8BF7-2B64B86002F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8307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55E4D-D7F1-4DD3-AEC0-D227D8115831}" type="datetimeFigureOut">
              <a:rPr lang="uk-UA" smtClean="0"/>
              <a:t>17.12.2025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3ADD-7541-417B-8BF7-2B64B86002F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3992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55E4D-D7F1-4DD3-AEC0-D227D8115831}" type="datetimeFigureOut">
              <a:rPr lang="uk-UA" smtClean="0"/>
              <a:t>17.12.2025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3ADD-7541-417B-8BF7-2B64B86002F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9031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55E4D-D7F1-4DD3-AEC0-D227D8115831}" type="datetimeFigureOut">
              <a:rPr lang="uk-UA" smtClean="0"/>
              <a:t>17.12.2025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3ADD-7541-417B-8BF7-2B64B86002F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8123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55E4D-D7F1-4DD3-AEC0-D227D8115831}" type="datetimeFigureOut">
              <a:rPr lang="uk-UA" smtClean="0"/>
              <a:t>17.12.2025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3ADD-7541-417B-8BF7-2B64B86002F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8980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55E4D-D7F1-4DD3-AEC0-D227D8115831}" type="datetimeFigureOut">
              <a:rPr lang="uk-UA" smtClean="0"/>
              <a:t>17.12.2025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3ADD-7541-417B-8BF7-2B64B86002F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5978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55E4D-D7F1-4DD3-AEC0-D227D8115831}" type="datetimeFigureOut">
              <a:rPr lang="uk-UA" smtClean="0"/>
              <a:t>17.12.2025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3ADD-7541-417B-8BF7-2B64B86002F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0472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55E4D-D7F1-4DD3-AEC0-D227D8115831}" type="datetimeFigureOut">
              <a:rPr lang="uk-UA" smtClean="0"/>
              <a:t>17.12.2025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3ADD-7541-417B-8BF7-2B64B86002F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8066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55E4D-D7F1-4DD3-AEC0-D227D8115831}" type="datetimeFigureOut">
              <a:rPr lang="uk-UA" smtClean="0"/>
              <a:t>17.12.2025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3ADD-7541-417B-8BF7-2B64B86002F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8328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55E4D-D7F1-4DD3-AEC0-D227D8115831}" type="datetimeFigureOut">
              <a:rPr lang="uk-UA" smtClean="0"/>
              <a:t>17.12.2025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3ADD-7541-417B-8BF7-2B64B86002F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9915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55E4D-D7F1-4DD3-AEC0-D227D8115831}" type="datetimeFigureOut">
              <a:rPr lang="uk-UA" smtClean="0"/>
              <a:t>17.12.2025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C3ADD-7541-417B-8BF7-2B64B86002F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4352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3821" y="685800"/>
            <a:ext cx="4517048" cy="27102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99038" y="940777"/>
            <a:ext cx="50467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ДОРОЖНЯ КАРТА ДЛЯ ЧЛЕНІВ СІМЕЙ БЕЗВІСТІ ЗНИКЛИХ  ЗАХИСНИКІВ ТА ЗАХИСНИЦЬ УКРАЇНИ</a:t>
            </a:r>
            <a:endParaRPr lang="ru-RU" sz="36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299" y="3462739"/>
            <a:ext cx="4352193" cy="290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46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799" y="633045"/>
            <a:ext cx="584688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На базі </a:t>
            </a:r>
            <a:r>
              <a:rPr lang="uk-UA" b="1" dirty="0" smtClean="0"/>
              <a:t>Координаційних центрів підтримки цивільного населення </a:t>
            </a:r>
            <a:r>
              <a:rPr lang="uk-UA" dirty="0" smtClean="0"/>
              <a:t>проводиться інформаційна кампанія та розроблено дорожню карту для членів родин зниклих безвісти та полонених, які займаються питаннями отримання соціальних виплат, комунікації з військовими частинами і ТЦК та СП, а також безкоштовного адвокатського супроводу та психологічної підтримки. Також розроблено  дорожню карту для членів родин зниклих безвісти та полонених з питань отримання соціальних виплат.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5799" y="4035668"/>
            <a:ext cx="54864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Члени сімей зниклих безвісти осіб мають право на отримання соціальних пільг, виплат та юридичної допомоги. Для цього необхідно подати заяву про розшук особи до поліції, отримати витяг з Єдиного реєстру та звернутися до відповідних органів для оформлення пільг. 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420" y="779951"/>
            <a:ext cx="4521788" cy="23852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3094" y="3720374"/>
            <a:ext cx="2391875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2707" y="888022"/>
            <a:ext cx="626012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Соціальні</a:t>
            </a:r>
            <a:r>
              <a:rPr lang="ru-RU" b="1" dirty="0" smtClean="0"/>
              <a:t> </a:t>
            </a:r>
            <a:r>
              <a:rPr lang="ru-RU" b="1" dirty="0" err="1" smtClean="0"/>
              <a:t>гарантії</a:t>
            </a:r>
            <a:r>
              <a:rPr lang="ru-RU" b="1" dirty="0" smtClean="0"/>
              <a:t> та </a:t>
            </a:r>
            <a:r>
              <a:rPr lang="ru-RU" b="1" dirty="0" err="1" smtClean="0"/>
              <a:t>пільги</a:t>
            </a:r>
            <a:endParaRPr lang="ru-RU" b="1" dirty="0" smtClean="0"/>
          </a:p>
          <a:p>
            <a:endParaRPr lang="ru-RU" b="1" dirty="0" smtClean="0"/>
          </a:p>
          <a:p>
            <a:r>
              <a:rPr lang="ru-RU" b="1" dirty="0" err="1" smtClean="0"/>
              <a:t>Пенсія</a:t>
            </a:r>
            <a:r>
              <a:rPr lang="ru-RU" b="1" dirty="0" smtClean="0"/>
              <a:t>: </a:t>
            </a:r>
            <a:r>
              <a:rPr lang="ru-RU" dirty="0" smtClean="0"/>
              <a:t>Право на </a:t>
            </a:r>
            <a:r>
              <a:rPr lang="ru-RU" dirty="0" err="1" smtClean="0"/>
              <a:t>пенсію</a:t>
            </a:r>
            <a:r>
              <a:rPr lang="ru-RU" dirty="0" smtClean="0"/>
              <a:t> у </a:t>
            </a:r>
            <a:r>
              <a:rPr lang="ru-RU" dirty="0" err="1" smtClean="0"/>
              <a:t>зв'язку</a:t>
            </a:r>
            <a:r>
              <a:rPr lang="ru-RU" dirty="0" smtClean="0"/>
              <a:t> з </a:t>
            </a:r>
            <a:r>
              <a:rPr lang="ru-RU" dirty="0" err="1" smtClean="0"/>
              <a:t>втратою</a:t>
            </a:r>
            <a:r>
              <a:rPr lang="ru-RU" dirty="0" smtClean="0"/>
              <a:t> </a:t>
            </a:r>
            <a:r>
              <a:rPr lang="ru-RU" dirty="0" err="1" smtClean="0"/>
              <a:t>годувальника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r>
              <a:rPr lang="ru-RU" b="1" dirty="0" err="1" smtClean="0"/>
              <a:t>Фінансова</a:t>
            </a:r>
            <a:r>
              <a:rPr lang="ru-RU" b="1" dirty="0" smtClean="0"/>
              <a:t> </a:t>
            </a:r>
            <a:r>
              <a:rPr lang="ru-RU" b="1" dirty="0" err="1" smtClean="0"/>
              <a:t>допомога</a:t>
            </a:r>
            <a:r>
              <a:rPr lang="ru-RU" b="1" dirty="0" smtClean="0"/>
              <a:t>: </a:t>
            </a:r>
            <a:r>
              <a:rPr lang="ru-RU" dirty="0" err="1" smtClean="0"/>
              <a:t>Отримання</a:t>
            </a:r>
            <a:r>
              <a:rPr lang="ru-RU" dirty="0" smtClean="0"/>
              <a:t> грошового </a:t>
            </a:r>
            <a:r>
              <a:rPr lang="ru-RU" dirty="0" err="1" smtClean="0"/>
              <a:t>забезпечення</a:t>
            </a:r>
            <a:r>
              <a:rPr lang="ru-RU" dirty="0" smtClean="0"/>
              <a:t> </a:t>
            </a:r>
            <a:r>
              <a:rPr lang="ru-RU" dirty="0" err="1" smtClean="0"/>
              <a:t>зниклого</a:t>
            </a:r>
            <a:r>
              <a:rPr lang="ru-RU" dirty="0" smtClean="0"/>
              <a:t> </a:t>
            </a:r>
            <a:r>
              <a:rPr lang="ru-RU" dirty="0" err="1" smtClean="0"/>
              <a:t>військовослужбовця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r>
              <a:rPr lang="ru-RU" b="1" dirty="0" err="1" smtClean="0"/>
              <a:t>Пільги</a:t>
            </a:r>
            <a:r>
              <a:rPr lang="ru-RU" b="1" dirty="0" smtClean="0"/>
              <a:t> на </a:t>
            </a:r>
            <a:r>
              <a:rPr lang="ru-RU" b="1" dirty="0" err="1" smtClean="0"/>
              <a:t>житло</a:t>
            </a:r>
            <a:r>
              <a:rPr lang="ru-RU" b="1" dirty="0" smtClean="0"/>
              <a:t> та </a:t>
            </a:r>
            <a:r>
              <a:rPr lang="ru-RU" b="1" dirty="0" err="1" smtClean="0"/>
              <a:t>комунальні</a:t>
            </a:r>
            <a:r>
              <a:rPr lang="ru-RU" b="1" dirty="0" smtClean="0"/>
              <a:t> </a:t>
            </a:r>
            <a:r>
              <a:rPr lang="ru-RU" b="1" dirty="0" err="1" smtClean="0"/>
              <a:t>послуги</a:t>
            </a:r>
            <a:r>
              <a:rPr lang="ru-RU" b="1" dirty="0" smtClean="0"/>
              <a:t>:</a:t>
            </a:r>
          </a:p>
          <a:p>
            <a:endParaRPr lang="ru-RU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50% </a:t>
            </a:r>
            <a:r>
              <a:rPr lang="ru-RU" dirty="0" err="1" smtClean="0"/>
              <a:t>знижка</a:t>
            </a:r>
            <a:r>
              <a:rPr lang="ru-RU" dirty="0" smtClean="0"/>
              <a:t> на оплату </a:t>
            </a:r>
            <a:r>
              <a:rPr lang="ru-RU" dirty="0" err="1" smtClean="0"/>
              <a:t>комунальних</a:t>
            </a:r>
            <a:r>
              <a:rPr lang="ru-RU" dirty="0" smtClean="0"/>
              <a:t> </a:t>
            </a:r>
            <a:r>
              <a:rPr lang="ru-RU" dirty="0" err="1" smtClean="0"/>
              <a:t>послуг</a:t>
            </a:r>
            <a:r>
              <a:rPr lang="ru-RU" dirty="0" smtClean="0"/>
              <a:t> (</a:t>
            </a:r>
            <a:r>
              <a:rPr lang="ru-RU" dirty="0" err="1" smtClean="0"/>
              <a:t>житлово-комунальних</a:t>
            </a:r>
            <a:r>
              <a:rPr lang="ru-RU" dirty="0" smtClean="0"/>
              <a:t> </a:t>
            </a:r>
            <a:r>
              <a:rPr lang="ru-RU" dirty="0" err="1" smtClean="0"/>
              <a:t>послуг</a:t>
            </a:r>
            <a:r>
              <a:rPr lang="ru-RU" dirty="0" smtClean="0"/>
              <a:t>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Позачергове</a:t>
            </a:r>
            <a:r>
              <a:rPr lang="ru-RU" dirty="0" smtClean="0"/>
              <a:t> </a:t>
            </a:r>
            <a:r>
              <a:rPr lang="ru-RU" dirty="0" err="1" smtClean="0"/>
              <a:t>отримання</a:t>
            </a:r>
            <a:r>
              <a:rPr lang="ru-RU" dirty="0" smtClean="0"/>
              <a:t> </a:t>
            </a:r>
            <a:r>
              <a:rPr lang="ru-RU" dirty="0" err="1" smtClean="0"/>
              <a:t>житла</a:t>
            </a:r>
            <a:r>
              <a:rPr lang="ru-RU" dirty="0" smtClean="0"/>
              <a:t> в </a:t>
            </a:r>
            <a:r>
              <a:rPr lang="ru-RU" dirty="0" err="1" smtClean="0"/>
              <a:t>разі</a:t>
            </a:r>
            <a:r>
              <a:rPr lang="ru-RU" dirty="0" smtClean="0"/>
              <a:t> </a:t>
            </a:r>
            <a:r>
              <a:rPr lang="ru-RU" dirty="0" err="1" smtClean="0"/>
              <a:t>необхідності</a:t>
            </a:r>
            <a:r>
              <a:rPr lang="ru-RU" dirty="0" smtClean="0"/>
              <a:t> </a:t>
            </a:r>
            <a:r>
              <a:rPr lang="ru-RU" dirty="0" err="1" smtClean="0"/>
              <a:t>покращення</a:t>
            </a:r>
            <a:r>
              <a:rPr lang="ru-RU" dirty="0" smtClean="0"/>
              <a:t> </a:t>
            </a:r>
            <a:r>
              <a:rPr lang="ru-RU" dirty="0" err="1" smtClean="0"/>
              <a:t>житлових</a:t>
            </a:r>
            <a:r>
              <a:rPr lang="ru-RU" dirty="0" smtClean="0"/>
              <a:t> умов.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Право на </a:t>
            </a:r>
            <a:r>
              <a:rPr lang="ru-RU" dirty="0" err="1" smtClean="0"/>
              <a:t>земельну</a:t>
            </a:r>
            <a:r>
              <a:rPr lang="ru-RU" dirty="0" smtClean="0"/>
              <a:t> </a:t>
            </a:r>
            <a:r>
              <a:rPr lang="ru-RU" dirty="0" err="1" smtClean="0"/>
              <a:t>ділянку</a:t>
            </a:r>
            <a:r>
              <a:rPr lang="ru-RU" dirty="0" smtClean="0"/>
              <a:t> та </a:t>
            </a:r>
            <a:r>
              <a:rPr lang="ru-RU" dirty="0" err="1" smtClean="0"/>
              <a:t>допомогу</a:t>
            </a:r>
            <a:r>
              <a:rPr lang="ru-RU" dirty="0" smtClean="0"/>
              <a:t> у </a:t>
            </a:r>
            <a:r>
              <a:rPr lang="ru-RU" dirty="0" err="1" smtClean="0"/>
              <a:t>будівництві</a:t>
            </a:r>
            <a:r>
              <a:rPr lang="ru-RU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r>
              <a:rPr lang="ru-RU" b="1" dirty="0" err="1" smtClean="0"/>
              <a:t>Медичне</a:t>
            </a:r>
            <a:r>
              <a:rPr lang="ru-RU" b="1" dirty="0" smtClean="0"/>
              <a:t> </a:t>
            </a:r>
            <a:r>
              <a:rPr lang="ru-RU" b="1" dirty="0" err="1" smtClean="0"/>
              <a:t>обслуговування</a:t>
            </a:r>
            <a:r>
              <a:rPr lang="ru-RU" b="1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Пільгове</a:t>
            </a:r>
            <a:r>
              <a:rPr lang="ru-RU" dirty="0" smtClean="0"/>
              <a:t> </a:t>
            </a:r>
            <a:r>
              <a:rPr lang="ru-RU" dirty="0" err="1" smtClean="0"/>
              <a:t>медичне</a:t>
            </a:r>
            <a:r>
              <a:rPr lang="ru-RU" dirty="0" smtClean="0"/>
              <a:t> </a:t>
            </a:r>
            <a:r>
              <a:rPr lang="ru-RU" dirty="0" err="1" smtClean="0"/>
              <a:t>обслуговування</a:t>
            </a:r>
            <a:r>
              <a:rPr lang="ru-RU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Санаторно-</a:t>
            </a:r>
            <a:r>
              <a:rPr lang="ru-RU" dirty="0" err="1" smtClean="0"/>
              <a:t>курортне</a:t>
            </a:r>
            <a:r>
              <a:rPr lang="ru-RU" dirty="0" smtClean="0"/>
              <a:t> </a:t>
            </a:r>
            <a:r>
              <a:rPr lang="ru-RU" dirty="0" err="1" smtClean="0"/>
              <a:t>лікування</a:t>
            </a:r>
            <a:r>
              <a:rPr lang="ru-RU" dirty="0" smtClean="0"/>
              <a:t>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989" y="976301"/>
            <a:ext cx="4129246" cy="23123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4989" y="3884590"/>
            <a:ext cx="3954865" cy="218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46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4255" y="395655"/>
            <a:ext cx="672611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Транспортні пільги (для батьків):</a:t>
            </a:r>
          </a:p>
          <a:p>
            <a:endParaRPr lang="uk-UA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Безоплатний проїзд міським громадським транспортом у межах району проживання (крім таксі).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Безоплатний проїзд приміським залізничним, водним та автобусним транспортом.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50% знижка на міжміський залізничний, авіаційний, водний та автомобільний транспорт. </a:t>
            </a:r>
          </a:p>
          <a:p>
            <a:r>
              <a:rPr lang="uk-UA" b="1" dirty="0" smtClean="0"/>
              <a:t>Інші пільги:</a:t>
            </a:r>
          </a:p>
          <a:p>
            <a:endParaRPr lang="uk-UA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Позачергове влаштування дітей у дитячі садочки. </a:t>
            </a:r>
          </a:p>
          <a:p>
            <a:r>
              <a:rPr lang="uk-UA" b="1" dirty="0" smtClean="0"/>
              <a:t>Як отримати пільги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Подати заяву до поліції: Зверніться особисто або за номером "гарячої лінії" 0 800 10 33 33 або подайте заяву до МВС через Єдине вікно для громадян онлайн або </a:t>
            </a:r>
            <a:r>
              <a:rPr lang="uk-UA" dirty="0" err="1" smtClean="0"/>
              <a:t>надішліть</a:t>
            </a:r>
            <a:r>
              <a:rPr lang="uk-UA" dirty="0" smtClean="0"/>
              <a:t> її електронною поштою (</a:t>
            </a:r>
            <a:r>
              <a:rPr lang="en-US" dirty="0" smtClean="0"/>
              <a:t>pgmia@mvs.gov.ua) </a:t>
            </a:r>
            <a:r>
              <a:rPr lang="uk-UA" dirty="0" smtClean="0"/>
              <a:t>чи поштою (вул. Академіка Богомольця, 10, м. Київ, 01024). До заяви додайте копії свого паспорта та документа, що підтверджує родинні зв'язки зі зниклим, а також копію сповіщення з ТЦК СП, якщо воно є.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7761" y="1043256"/>
            <a:ext cx="4106008" cy="23070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6172" y="4097215"/>
            <a:ext cx="3558320" cy="198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82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0100" y="835269"/>
            <a:ext cx="577654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Отримати витяг: Через місяць після внесення даних, отримайте витяг з Єдиного реєстру осіб, зниклих безвісти, за особливих обставин. </a:t>
            </a:r>
          </a:p>
          <a:p>
            <a:r>
              <a:rPr lang="uk-UA" b="1" dirty="0" smtClean="0"/>
              <a:t>Звернутися до відповідних органів:</a:t>
            </a:r>
            <a:endParaRPr lang="uk-U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Для отримання пенсії: Зверніться до Пенсійного фонду України (ПФУ) через Сервісний центр або </a:t>
            </a:r>
            <a:r>
              <a:rPr lang="uk-UA" dirty="0" err="1" smtClean="0"/>
              <a:t>вебпортал</a:t>
            </a:r>
            <a:r>
              <a:rPr lang="uk-UA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Для отримання інших пільг: Зверніться до органів місцевого самоврядування або інших відповідальних органів із відповідними документами.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Надати документи: Залежно від пільги, може знадобитися свідоцтво про шлюб, свідоцтва про народження дітей, документи, що підтверджують родинні зв'язки, та інші документи. </a:t>
            </a:r>
          </a:p>
          <a:p>
            <a:r>
              <a:rPr lang="uk-UA" b="1" dirty="0" smtClean="0"/>
              <a:t>Юридична допомога</a:t>
            </a:r>
          </a:p>
          <a:p>
            <a:r>
              <a:rPr lang="uk-UA" dirty="0" smtClean="0"/>
              <a:t>Члени сімей зниклих безвісти осіб мають право на безоплатну правову допомогу від держави. Для цього можна звернутися до системи безоплатної правничої допомоги (БПД). 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6285" y="958361"/>
            <a:ext cx="5078757" cy="2057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6792" y="3757750"/>
            <a:ext cx="4211516" cy="185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29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584" y="852853"/>
            <a:ext cx="4851469" cy="27168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990" y="1989991"/>
            <a:ext cx="3952509" cy="395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85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614" y="545123"/>
            <a:ext cx="9100039" cy="567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76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447</Words>
  <Application>Microsoft Office PowerPoint</Application>
  <PresentationFormat>Широкоэкранный</PresentationFormat>
  <Paragraphs>35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dcterms:created xsi:type="dcterms:W3CDTF">2025-10-15T08:44:57Z</dcterms:created>
  <dcterms:modified xsi:type="dcterms:W3CDTF">2025-12-17T12:29:34Z</dcterms:modified>
</cp:coreProperties>
</file>