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1" r:id="rId3"/>
    <p:sldId id="262" r:id="rId4"/>
    <p:sldId id="263" r:id="rId5"/>
    <p:sldId id="258" r:id="rId6"/>
    <p:sldId id="264" r:id="rId7"/>
    <p:sldId id="259" r:id="rId8"/>
    <p:sldId id="260" r:id="rId9"/>
    <p:sldId id="265" r:id="rId10"/>
    <p:sldId id="266" r:id="rId11"/>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52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uk-UA"/>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0F2DD28F-75A9-4A0C-8453-9B6CE12CD8D1}" type="datetimeFigureOut">
              <a:rPr lang="uk-UA" smtClean="0"/>
              <a:t>17.12.2025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300F62EE-DCEF-4A3D-B79A-23BACE7DCA5E}" type="slidenum">
              <a:rPr lang="uk-UA" smtClean="0"/>
              <a:t>‹#›</a:t>
            </a:fld>
            <a:endParaRPr lang="uk-UA"/>
          </a:p>
        </p:txBody>
      </p:sp>
    </p:spTree>
    <p:extLst>
      <p:ext uri="{BB962C8B-B14F-4D97-AF65-F5344CB8AC3E}">
        <p14:creationId xmlns:p14="http://schemas.microsoft.com/office/powerpoint/2010/main" val="3056343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0F2DD28F-75A9-4A0C-8453-9B6CE12CD8D1}" type="datetimeFigureOut">
              <a:rPr lang="uk-UA" smtClean="0"/>
              <a:t>17.12.2025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300F62EE-DCEF-4A3D-B79A-23BACE7DCA5E}" type="slidenum">
              <a:rPr lang="uk-UA" smtClean="0"/>
              <a:t>‹#›</a:t>
            </a:fld>
            <a:endParaRPr lang="uk-UA"/>
          </a:p>
        </p:txBody>
      </p:sp>
    </p:spTree>
    <p:extLst>
      <p:ext uri="{BB962C8B-B14F-4D97-AF65-F5344CB8AC3E}">
        <p14:creationId xmlns:p14="http://schemas.microsoft.com/office/powerpoint/2010/main" val="3237553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0F2DD28F-75A9-4A0C-8453-9B6CE12CD8D1}" type="datetimeFigureOut">
              <a:rPr lang="uk-UA" smtClean="0"/>
              <a:t>17.12.2025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300F62EE-DCEF-4A3D-B79A-23BACE7DCA5E}" type="slidenum">
              <a:rPr lang="uk-UA" smtClean="0"/>
              <a:t>‹#›</a:t>
            </a:fld>
            <a:endParaRPr lang="uk-UA"/>
          </a:p>
        </p:txBody>
      </p:sp>
    </p:spTree>
    <p:extLst>
      <p:ext uri="{BB962C8B-B14F-4D97-AF65-F5344CB8AC3E}">
        <p14:creationId xmlns:p14="http://schemas.microsoft.com/office/powerpoint/2010/main" val="2821733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0F2DD28F-75A9-4A0C-8453-9B6CE12CD8D1}" type="datetimeFigureOut">
              <a:rPr lang="uk-UA" smtClean="0"/>
              <a:t>17.12.2025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300F62EE-DCEF-4A3D-B79A-23BACE7DCA5E}" type="slidenum">
              <a:rPr lang="uk-UA" smtClean="0"/>
              <a:t>‹#›</a:t>
            </a:fld>
            <a:endParaRPr lang="uk-UA"/>
          </a:p>
        </p:txBody>
      </p:sp>
    </p:spTree>
    <p:extLst>
      <p:ext uri="{BB962C8B-B14F-4D97-AF65-F5344CB8AC3E}">
        <p14:creationId xmlns:p14="http://schemas.microsoft.com/office/powerpoint/2010/main" val="1823483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uk-UA"/>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F2DD28F-75A9-4A0C-8453-9B6CE12CD8D1}" type="datetimeFigureOut">
              <a:rPr lang="uk-UA" smtClean="0"/>
              <a:t>17.12.2025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300F62EE-DCEF-4A3D-B79A-23BACE7DCA5E}" type="slidenum">
              <a:rPr lang="uk-UA" smtClean="0"/>
              <a:t>‹#›</a:t>
            </a:fld>
            <a:endParaRPr lang="uk-UA"/>
          </a:p>
        </p:txBody>
      </p:sp>
    </p:spTree>
    <p:extLst>
      <p:ext uri="{BB962C8B-B14F-4D97-AF65-F5344CB8AC3E}">
        <p14:creationId xmlns:p14="http://schemas.microsoft.com/office/powerpoint/2010/main" val="1559817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0F2DD28F-75A9-4A0C-8453-9B6CE12CD8D1}" type="datetimeFigureOut">
              <a:rPr lang="uk-UA" smtClean="0"/>
              <a:t>17.12.2025</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300F62EE-DCEF-4A3D-B79A-23BACE7DCA5E}" type="slidenum">
              <a:rPr lang="uk-UA" smtClean="0"/>
              <a:t>‹#›</a:t>
            </a:fld>
            <a:endParaRPr lang="uk-UA"/>
          </a:p>
        </p:txBody>
      </p:sp>
    </p:spTree>
    <p:extLst>
      <p:ext uri="{BB962C8B-B14F-4D97-AF65-F5344CB8AC3E}">
        <p14:creationId xmlns:p14="http://schemas.microsoft.com/office/powerpoint/2010/main" val="3583364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uk-UA"/>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0F2DD28F-75A9-4A0C-8453-9B6CE12CD8D1}" type="datetimeFigureOut">
              <a:rPr lang="uk-UA" smtClean="0"/>
              <a:t>17.12.2025</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300F62EE-DCEF-4A3D-B79A-23BACE7DCA5E}" type="slidenum">
              <a:rPr lang="uk-UA" smtClean="0"/>
              <a:t>‹#›</a:t>
            </a:fld>
            <a:endParaRPr lang="uk-UA"/>
          </a:p>
        </p:txBody>
      </p:sp>
    </p:spTree>
    <p:extLst>
      <p:ext uri="{BB962C8B-B14F-4D97-AF65-F5344CB8AC3E}">
        <p14:creationId xmlns:p14="http://schemas.microsoft.com/office/powerpoint/2010/main" val="3488176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0F2DD28F-75A9-4A0C-8453-9B6CE12CD8D1}" type="datetimeFigureOut">
              <a:rPr lang="uk-UA" smtClean="0"/>
              <a:t>17.12.2025</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300F62EE-DCEF-4A3D-B79A-23BACE7DCA5E}" type="slidenum">
              <a:rPr lang="uk-UA" smtClean="0"/>
              <a:t>‹#›</a:t>
            </a:fld>
            <a:endParaRPr lang="uk-UA"/>
          </a:p>
        </p:txBody>
      </p:sp>
    </p:spTree>
    <p:extLst>
      <p:ext uri="{BB962C8B-B14F-4D97-AF65-F5344CB8AC3E}">
        <p14:creationId xmlns:p14="http://schemas.microsoft.com/office/powerpoint/2010/main" val="1917580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F2DD28F-75A9-4A0C-8453-9B6CE12CD8D1}" type="datetimeFigureOut">
              <a:rPr lang="uk-UA" smtClean="0"/>
              <a:t>17.12.2025</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300F62EE-DCEF-4A3D-B79A-23BACE7DCA5E}" type="slidenum">
              <a:rPr lang="uk-UA" smtClean="0"/>
              <a:t>‹#›</a:t>
            </a:fld>
            <a:endParaRPr lang="uk-UA"/>
          </a:p>
        </p:txBody>
      </p:sp>
    </p:spTree>
    <p:extLst>
      <p:ext uri="{BB962C8B-B14F-4D97-AF65-F5344CB8AC3E}">
        <p14:creationId xmlns:p14="http://schemas.microsoft.com/office/powerpoint/2010/main" val="907087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uk-UA"/>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0F2DD28F-75A9-4A0C-8453-9B6CE12CD8D1}" type="datetimeFigureOut">
              <a:rPr lang="uk-UA" smtClean="0"/>
              <a:t>17.12.2025</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300F62EE-DCEF-4A3D-B79A-23BACE7DCA5E}" type="slidenum">
              <a:rPr lang="uk-UA" smtClean="0"/>
              <a:t>‹#›</a:t>
            </a:fld>
            <a:endParaRPr lang="uk-UA"/>
          </a:p>
        </p:txBody>
      </p:sp>
    </p:spTree>
    <p:extLst>
      <p:ext uri="{BB962C8B-B14F-4D97-AF65-F5344CB8AC3E}">
        <p14:creationId xmlns:p14="http://schemas.microsoft.com/office/powerpoint/2010/main" val="2857838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uk-UA"/>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0F2DD28F-75A9-4A0C-8453-9B6CE12CD8D1}" type="datetimeFigureOut">
              <a:rPr lang="uk-UA" smtClean="0"/>
              <a:t>17.12.2025</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300F62EE-DCEF-4A3D-B79A-23BACE7DCA5E}" type="slidenum">
              <a:rPr lang="uk-UA" smtClean="0"/>
              <a:t>‹#›</a:t>
            </a:fld>
            <a:endParaRPr lang="uk-UA"/>
          </a:p>
        </p:txBody>
      </p:sp>
    </p:spTree>
    <p:extLst>
      <p:ext uri="{BB962C8B-B14F-4D97-AF65-F5344CB8AC3E}">
        <p14:creationId xmlns:p14="http://schemas.microsoft.com/office/powerpoint/2010/main" val="1172381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2DD28F-75A9-4A0C-8453-9B6CE12CD8D1}" type="datetimeFigureOut">
              <a:rPr lang="uk-UA" smtClean="0"/>
              <a:t>17.12.2025</a:t>
            </a:fld>
            <a:endParaRPr lang="uk-UA"/>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0F62EE-DCEF-4A3D-B79A-23BACE7DCA5E}" type="slidenum">
              <a:rPr lang="uk-UA" smtClean="0"/>
              <a:t>‹#›</a:t>
            </a:fld>
            <a:endParaRPr lang="uk-UA"/>
          </a:p>
        </p:txBody>
      </p:sp>
    </p:spTree>
    <p:extLst>
      <p:ext uri="{BB962C8B-B14F-4D97-AF65-F5344CB8AC3E}">
        <p14:creationId xmlns:p14="http://schemas.microsoft.com/office/powerpoint/2010/main" val="4863925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saksagansil.otg.dp.gov.ua/" TargetMode="Externa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r2p.org.ua/" TargetMode="Externa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hyperlink" Target="https://taps.org.u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6989932" y="1176180"/>
            <a:ext cx="3818407" cy="2540976"/>
          </a:xfrm>
          <a:prstGeom prst="rect">
            <a:avLst/>
          </a:prstGeom>
        </p:spPr>
      </p:pic>
      <p:pic>
        <p:nvPicPr>
          <p:cNvPr id="4" name="Рисунок 3"/>
          <p:cNvPicPr>
            <a:picLocks noChangeAspect="1"/>
          </p:cNvPicPr>
          <p:nvPr/>
        </p:nvPicPr>
        <p:blipFill>
          <a:blip r:embed="rId3"/>
          <a:stretch>
            <a:fillRect/>
          </a:stretch>
        </p:blipFill>
        <p:spPr>
          <a:xfrm>
            <a:off x="1549277" y="4176346"/>
            <a:ext cx="4133711" cy="1946763"/>
          </a:xfrm>
          <a:prstGeom prst="rect">
            <a:avLst/>
          </a:prstGeom>
        </p:spPr>
      </p:pic>
      <p:sp>
        <p:nvSpPr>
          <p:cNvPr id="5" name="TextBox 4"/>
          <p:cNvSpPr txBox="1"/>
          <p:nvPr/>
        </p:nvSpPr>
        <p:spPr>
          <a:xfrm>
            <a:off x="817686" y="1046285"/>
            <a:ext cx="5890846" cy="2800767"/>
          </a:xfrm>
          <a:prstGeom prst="rect">
            <a:avLst/>
          </a:prstGeom>
          <a:noFill/>
        </p:spPr>
        <p:txBody>
          <a:bodyPr wrap="square" rtlCol="0">
            <a:spAutoFit/>
          </a:bodyPr>
          <a:lstStyle/>
          <a:p>
            <a:r>
              <a:rPr lang="uk-UA" sz="4400" dirty="0" smtClean="0">
                <a:latin typeface="Bahnschrift Condensed" panose="020B0502040204020203" pitchFamily="34" charset="0"/>
              </a:rPr>
              <a:t>ДОРОЖНЯ КАРТА ДЛЯ ЧЛЕНІВ СІМЕЙ ЗАГИБЛИХ </a:t>
            </a:r>
          </a:p>
          <a:p>
            <a:r>
              <a:rPr lang="uk-UA" sz="4400" dirty="0" smtClean="0">
                <a:latin typeface="Bahnschrift Condensed" panose="020B0502040204020203" pitchFamily="34" charset="0"/>
              </a:rPr>
              <a:t>(ПОМЕРЛИХ) ЗАХИСНИКІВ ТА ЗАХИСНИЦЬ УКРАЇНИ</a:t>
            </a:r>
            <a:endParaRPr lang="uk-UA" sz="4400" dirty="0">
              <a:latin typeface="Bahnschrift Condensed" panose="020B0502040204020203" pitchFamily="34" charset="0"/>
            </a:endParaRPr>
          </a:p>
        </p:txBody>
      </p:sp>
    </p:spTree>
    <p:extLst>
      <p:ext uri="{BB962C8B-B14F-4D97-AF65-F5344CB8AC3E}">
        <p14:creationId xmlns:p14="http://schemas.microsoft.com/office/powerpoint/2010/main" val="4160124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02622" y="501163"/>
            <a:ext cx="4985240" cy="707886"/>
          </a:xfrm>
          <a:prstGeom prst="rect">
            <a:avLst/>
          </a:prstGeom>
          <a:noFill/>
        </p:spPr>
        <p:txBody>
          <a:bodyPr wrap="square" rtlCol="0">
            <a:spAutoFit/>
          </a:bodyPr>
          <a:lstStyle/>
          <a:p>
            <a:r>
              <a:rPr lang="uk-UA" sz="4000" b="1" dirty="0" smtClean="0"/>
              <a:t>Місцеві програми</a:t>
            </a:r>
            <a:endParaRPr lang="uk-UA" sz="4000" b="1" dirty="0"/>
          </a:p>
        </p:txBody>
      </p:sp>
      <p:sp>
        <p:nvSpPr>
          <p:cNvPr id="3" name="Прямоугольник 2"/>
          <p:cNvSpPr/>
          <p:nvPr/>
        </p:nvSpPr>
        <p:spPr>
          <a:xfrm>
            <a:off x="923192" y="1345223"/>
            <a:ext cx="5706208" cy="1754326"/>
          </a:xfrm>
          <a:prstGeom prst="rect">
            <a:avLst/>
          </a:prstGeom>
        </p:spPr>
        <p:txBody>
          <a:bodyPr wrap="square">
            <a:spAutoFit/>
          </a:bodyPr>
          <a:lstStyle/>
          <a:p>
            <a:r>
              <a:rPr lang="uk-UA" dirty="0"/>
              <a:t>Для того, щоб перейти та переглянути місцеві програми потрібно зайти на сайт </a:t>
            </a:r>
            <a:r>
              <a:rPr lang="en-US" dirty="0">
                <a:hlinkClick r:id="rId2"/>
              </a:rPr>
              <a:t>https://saksagansil.otg.dp.gov.ua</a:t>
            </a:r>
            <a:r>
              <a:rPr lang="en-US" dirty="0" smtClean="0">
                <a:hlinkClick r:id="rId2"/>
              </a:rPr>
              <a:t>/</a:t>
            </a:r>
            <a:r>
              <a:rPr lang="uk-UA" dirty="0" smtClean="0"/>
              <a:t> </a:t>
            </a:r>
            <a:endParaRPr lang="en-US" dirty="0"/>
          </a:p>
          <a:p>
            <a:r>
              <a:rPr lang="uk-UA" dirty="0"/>
              <a:t>Саксаганської територіальної громади та вибрати Діяльність →Місцеві </a:t>
            </a:r>
            <a:r>
              <a:rPr lang="uk-UA" dirty="0" err="1"/>
              <a:t>програми→Програми</a:t>
            </a:r>
            <a:r>
              <a:rPr lang="uk-UA" dirty="0"/>
              <a:t> 2025→Про затвердження Програми підтримки ветеранів війни та членів їх сімей, членів сімей загиблих на 2024-2025 роки</a:t>
            </a:r>
          </a:p>
        </p:txBody>
      </p:sp>
      <p:sp>
        <p:nvSpPr>
          <p:cNvPr id="4" name="Прямоугольник 3"/>
          <p:cNvSpPr/>
          <p:nvPr/>
        </p:nvSpPr>
        <p:spPr>
          <a:xfrm>
            <a:off x="1002324" y="3525715"/>
            <a:ext cx="5899638" cy="1754326"/>
          </a:xfrm>
          <a:prstGeom prst="rect">
            <a:avLst/>
          </a:prstGeom>
        </p:spPr>
        <p:txBody>
          <a:bodyPr wrap="square">
            <a:spAutoFit/>
          </a:bodyPr>
          <a:lstStyle/>
          <a:p>
            <a:r>
              <a:rPr lang="ru-RU" dirty="0"/>
              <a:t>За </a:t>
            </a:r>
            <a:r>
              <a:rPr lang="ru-RU" dirty="0" err="1"/>
              <a:t>більш</a:t>
            </a:r>
            <a:r>
              <a:rPr lang="ru-RU" dirty="0"/>
              <a:t> детальною </a:t>
            </a:r>
            <a:r>
              <a:rPr lang="ru-RU" dirty="0" err="1"/>
              <a:t>інформацію</a:t>
            </a:r>
            <a:r>
              <a:rPr lang="ru-RU" dirty="0"/>
              <a:t> </a:t>
            </a:r>
            <a:r>
              <a:rPr lang="ru-RU" dirty="0" err="1"/>
              <a:t>стосовно</a:t>
            </a:r>
            <a:r>
              <a:rPr lang="ru-RU" dirty="0"/>
              <a:t> </a:t>
            </a:r>
            <a:r>
              <a:rPr lang="ru-RU" dirty="0" err="1"/>
              <a:t>місцевих</a:t>
            </a:r>
            <a:r>
              <a:rPr lang="ru-RU" dirty="0"/>
              <a:t> </a:t>
            </a:r>
            <a:r>
              <a:rPr lang="ru-RU" dirty="0" err="1"/>
              <a:t>програм</a:t>
            </a:r>
            <a:r>
              <a:rPr lang="ru-RU" dirty="0"/>
              <a:t> </a:t>
            </a:r>
            <a:r>
              <a:rPr lang="ru-RU" dirty="0" err="1"/>
              <a:t>звертайтесь</a:t>
            </a:r>
            <a:r>
              <a:rPr lang="ru-RU" dirty="0"/>
              <a:t> до:</a:t>
            </a:r>
          </a:p>
          <a:p>
            <a:r>
              <a:rPr lang="ru-RU" dirty="0"/>
              <a:t>Начальник </a:t>
            </a:r>
            <a:r>
              <a:rPr lang="ru-RU" dirty="0" err="1"/>
              <a:t>відділу</a:t>
            </a:r>
            <a:r>
              <a:rPr lang="ru-RU" dirty="0"/>
              <a:t> </a:t>
            </a:r>
            <a:r>
              <a:rPr lang="ru-RU" dirty="0" err="1"/>
              <a:t>соціального</a:t>
            </a:r>
            <a:r>
              <a:rPr lang="ru-RU" dirty="0"/>
              <a:t> </a:t>
            </a:r>
            <a:r>
              <a:rPr lang="ru-RU" dirty="0" err="1"/>
              <a:t>захисту</a:t>
            </a:r>
            <a:r>
              <a:rPr lang="ru-RU" dirty="0"/>
              <a:t> та </a:t>
            </a:r>
            <a:r>
              <a:rPr lang="ru-RU" dirty="0" err="1"/>
              <a:t>ветеранської</a:t>
            </a:r>
            <a:r>
              <a:rPr lang="ru-RU" dirty="0"/>
              <a:t> </a:t>
            </a:r>
            <a:r>
              <a:rPr lang="ru-RU" dirty="0" err="1"/>
              <a:t>політики</a:t>
            </a:r>
            <a:r>
              <a:rPr lang="ru-RU" dirty="0"/>
              <a:t> – Анна </a:t>
            </a:r>
            <a:r>
              <a:rPr lang="ru-RU" dirty="0" err="1"/>
              <a:t>Матюк</a:t>
            </a:r>
            <a:r>
              <a:rPr lang="ru-RU" dirty="0"/>
              <a:t> ( тел. 0986500658)</a:t>
            </a:r>
          </a:p>
          <a:p>
            <a:r>
              <a:rPr lang="ru-RU" dirty="0" err="1"/>
              <a:t>В.о.начальника</a:t>
            </a:r>
            <a:r>
              <a:rPr lang="ru-RU" dirty="0"/>
              <a:t> центру </a:t>
            </a:r>
            <a:r>
              <a:rPr lang="ru-RU" dirty="0" err="1"/>
              <a:t>надання</a:t>
            </a:r>
            <a:r>
              <a:rPr lang="ru-RU" dirty="0"/>
              <a:t> </a:t>
            </a:r>
            <a:r>
              <a:rPr lang="ru-RU" dirty="0" err="1"/>
              <a:t>адміністративних</a:t>
            </a:r>
            <a:r>
              <a:rPr lang="ru-RU" dirty="0"/>
              <a:t> </a:t>
            </a:r>
            <a:r>
              <a:rPr lang="ru-RU" dirty="0" err="1"/>
              <a:t>послуг</a:t>
            </a:r>
            <a:r>
              <a:rPr lang="ru-RU" dirty="0"/>
              <a:t> –</a:t>
            </a:r>
          </a:p>
          <a:p>
            <a:r>
              <a:rPr lang="ru-RU" dirty="0" err="1"/>
              <a:t>Тетяна</a:t>
            </a:r>
            <a:r>
              <a:rPr lang="ru-RU" dirty="0"/>
              <a:t> </a:t>
            </a:r>
            <a:r>
              <a:rPr lang="ru-RU" dirty="0" err="1"/>
              <a:t>Кальмук</a:t>
            </a:r>
            <a:r>
              <a:rPr lang="ru-RU" dirty="0"/>
              <a:t> ( тел.0674924189)</a:t>
            </a:r>
          </a:p>
        </p:txBody>
      </p:sp>
      <p:pic>
        <p:nvPicPr>
          <p:cNvPr id="5" name="Рисунок 4"/>
          <p:cNvPicPr>
            <a:picLocks noChangeAspect="1"/>
          </p:cNvPicPr>
          <p:nvPr/>
        </p:nvPicPr>
        <p:blipFill>
          <a:blip r:embed="rId3"/>
          <a:stretch>
            <a:fillRect/>
          </a:stretch>
        </p:blipFill>
        <p:spPr>
          <a:xfrm>
            <a:off x="7470966" y="1209049"/>
            <a:ext cx="3475021" cy="2109399"/>
          </a:xfrm>
          <a:prstGeom prst="rect">
            <a:avLst/>
          </a:prstGeom>
        </p:spPr>
      </p:pic>
      <p:pic>
        <p:nvPicPr>
          <p:cNvPr id="6" name="Рисунок 5"/>
          <p:cNvPicPr>
            <a:picLocks noChangeAspect="1"/>
          </p:cNvPicPr>
          <p:nvPr/>
        </p:nvPicPr>
        <p:blipFill>
          <a:blip r:embed="rId4"/>
          <a:stretch>
            <a:fillRect/>
          </a:stretch>
        </p:blipFill>
        <p:spPr>
          <a:xfrm>
            <a:off x="7974054" y="3702950"/>
            <a:ext cx="2310584" cy="2139881"/>
          </a:xfrm>
          <a:prstGeom prst="rect">
            <a:avLst/>
          </a:prstGeom>
        </p:spPr>
      </p:pic>
    </p:spTree>
    <p:extLst>
      <p:ext uri="{BB962C8B-B14F-4D97-AF65-F5344CB8AC3E}">
        <p14:creationId xmlns:p14="http://schemas.microsoft.com/office/powerpoint/2010/main" val="2149422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943100" y="624254"/>
            <a:ext cx="8255977" cy="5767754"/>
          </a:xfrm>
          <a:prstGeom prst="rect">
            <a:avLst/>
          </a:prstGeom>
        </p:spPr>
      </p:pic>
    </p:spTree>
    <p:extLst>
      <p:ext uri="{BB962C8B-B14F-4D97-AF65-F5344CB8AC3E}">
        <p14:creationId xmlns:p14="http://schemas.microsoft.com/office/powerpoint/2010/main" val="3106243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04446" y="378069"/>
            <a:ext cx="5249008" cy="5078313"/>
          </a:xfrm>
          <a:prstGeom prst="rect">
            <a:avLst/>
          </a:prstGeom>
        </p:spPr>
        <p:txBody>
          <a:bodyPr wrap="square">
            <a:spAutoFit/>
          </a:bodyPr>
          <a:lstStyle/>
          <a:p>
            <a:r>
              <a:rPr lang="uk-UA" dirty="0" smtClean="0"/>
              <a:t>Дорожня карта для членів сім'ї загиблих — це покрокова інструкція та юридичний висновок, що показує, як найкраще діяти для досягнення певної мети, наприклад, оформлення соціальних виплат, допомоги, отримання статусу чи інших юридичних прав після втрати члена сім'ї. Така дорожня карта може охоплювати кроки для: </a:t>
            </a:r>
          </a:p>
          <a:p>
            <a:endParaRPr lang="uk-UA" dirty="0" smtClean="0"/>
          </a:p>
          <a:p>
            <a:r>
              <a:rPr lang="uk-UA" dirty="0" smtClean="0"/>
              <a:t>Отримання соціальних виплат та допомоги:</a:t>
            </a:r>
          </a:p>
          <a:p>
            <a:r>
              <a:rPr lang="uk-UA" dirty="0" smtClean="0"/>
              <a:t>Збір необхідних документів (свідоцтво про смерть, документи, що підтверджують родинні зв'язки тощо).</a:t>
            </a:r>
          </a:p>
          <a:p>
            <a:endParaRPr lang="uk-UA" dirty="0" smtClean="0"/>
          </a:p>
          <a:p>
            <a:r>
              <a:rPr lang="uk-UA" dirty="0" smtClean="0"/>
              <a:t>Звернення до відповідних органів соціального захисту (пенсійний фонд, соціальна служба) для оформлення одноразової допомоги, пенсії у зв'язку з втратою годувальника, або інших видів допомоги.</a:t>
            </a:r>
          </a:p>
        </p:txBody>
      </p:sp>
      <p:pic>
        <p:nvPicPr>
          <p:cNvPr id="5" name="Рисунок 4"/>
          <p:cNvPicPr>
            <a:picLocks noChangeAspect="1"/>
          </p:cNvPicPr>
          <p:nvPr/>
        </p:nvPicPr>
        <p:blipFill>
          <a:blip r:embed="rId2"/>
          <a:stretch>
            <a:fillRect/>
          </a:stretch>
        </p:blipFill>
        <p:spPr>
          <a:xfrm>
            <a:off x="6604897" y="561608"/>
            <a:ext cx="4308922" cy="2867392"/>
          </a:xfrm>
          <a:prstGeom prst="rect">
            <a:avLst/>
          </a:prstGeom>
        </p:spPr>
      </p:pic>
      <p:pic>
        <p:nvPicPr>
          <p:cNvPr id="6" name="Рисунок 5"/>
          <p:cNvPicPr>
            <a:picLocks noChangeAspect="1"/>
          </p:cNvPicPr>
          <p:nvPr/>
        </p:nvPicPr>
        <p:blipFill>
          <a:blip r:embed="rId3"/>
          <a:stretch>
            <a:fillRect/>
          </a:stretch>
        </p:blipFill>
        <p:spPr>
          <a:xfrm>
            <a:off x="7503867" y="3720245"/>
            <a:ext cx="2143125" cy="2143125"/>
          </a:xfrm>
          <a:prstGeom prst="rect">
            <a:avLst/>
          </a:prstGeom>
        </p:spPr>
      </p:pic>
    </p:spTree>
    <p:extLst>
      <p:ext uri="{BB962C8B-B14F-4D97-AF65-F5344CB8AC3E}">
        <p14:creationId xmlns:p14="http://schemas.microsoft.com/office/powerpoint/2010/main" val="2950534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68215" y="509953"/>
            <a:ext cx="5099539" cy="5078313"/>
          </a:xfrm>
          <a:prstGeom prst="rect">
            <a:avLst/>
          </a:prstGeom>
        </p:spPr>
        <p:txBody>
          <a:bodyPr wrap="square">
            <a:spAutoFit/>
          </a:bodyPr>
          <a:lstStyle/>
          <a:p>
            <a:r>
              <a:rPr lang="ru-RU" dirty="0" err="1" smtClean="0"/>
              <a:t>Юридичне</a:t>
            </a:r>
            <a:r>
              <a:rPr lang="ru-RU" dirty="0" smtClean="0"/>
              <a:t> </a:t>
            </a:r>
            <a:r>
              <a:rPr lang="ru-RU" dirty="0" err="1" smtClean="0"/>
              <a:t>оформлення</a:t>
            </a:r>
            <a:r>
              <a:rPr lang="ru-RU" dirty="0" smtClean="0"/>
              <a:t> статусу та прав:</a:t>
            </a:r>
          </a:p>
          <a:p>
            <a:r>
              <a:rPr lang="ru-RU" dirty="0" err="1" smtClean="0"/>
              <a:t>Звернення</a:t>
            </a:r>
            <a:r>
              <a:rPr lang="ru-RU" dirty="0" smtClean="0"/>
              <a:t> до </a:t>
            </a:r>
            <a:r>
              <a:rPr lang="ru-RU" dirty="0" err="1" smtClean="0"/>
              <a:t>органів</a:t>
            </a:r>
            <a:r>
              <a:rPr lang="ru-RU" dirty="0" smtClean="0"/>
              <a:t> </a:t>
            </a:r>
            <a:r>
              <a:rPr lang="ru-RU" dirty="0" err="1" smtClean="0"/>
              <a:t>державної</a:t>
            </a:r>
            <a:r>
              <a:rPr lang="ru-RU" dirty="0" smtClean="0"/>
              <a:t> </a:t>
            </a:r>
            <a:r>
              <a:rPr lang="ru-RU" dirty="0" err="1" smtClean="0"/>
              <a:t>влади</a:t>
            </a:r>
            <a:r>
              <a:rPr lang="ru-RU" dirty="0" smtClean="0"/>
              <a:t> </a:t>
            </a:r>
            <a:r>
              <a:rPr lang="ru-RU" dirty="0" err="1" smtClean="0"/>
              <a:t>чи</a:t>
            </a:r>
            <a:r>
              <a:rPr lang="ru-RU" dirty="0" smtClean="0"/>
              <a:t> </a:t>
            </a:r>
            <a:r>
              <a:rPr lang="ru-RU" dirty="0" err="1" smtClean="0"/>
              <a:t>місцевого</a:t>
            </a:r>
            <a:r>
              <a:rPr lang="ru-RU" dirty="0" smtClean="0"/>
              <a:t> </a:t>
            </a:r>
            <a:r>
              <a:rPr lang="ru-RU" dirty="0" err="1" smtClean="0"/>
              <a:t>самоврядування</a:t>
            </a:r>
            <a:r>
              <a:rPr lang="ru-RU" dirty="0" smtClean="0"/>
              <a:t> для </a:t>
            </a:r>
            <a:r>
              <a:rPr lang="ru-RU" dirty="0" err="1" smtClean="0"/>
              <a:t>отримання</a:t>
            </a:r>
            <a:r>
              <a:rPr lang="ru-RU" dirty="0" smtClean="0"/>
              <a:t> статусу члена </a:t>
            </a:r>
            <a:r>
              <a:rPr lang="ru-RU" dirty="0" err="1" smtClean="0"/>
              <a:t>сім'ї</a:t>
            </a:r>
            <a:r>
              <a:rPr lang="ru-RU" dirty="0" smtClean="0"/>
              <a:t> </a:t>
            </a:r>
            <a:r>
              <a:rPr lang="ru-RU" dirty="0" err="1" smtClean="0"/>
              <a:t>загиблого</a:t>
            </a:r>
            <a:r>
              <a:rPr lang="ru-RU" dirty="0" smtClean="0"/>
              <a:t> </a:t>
            </a:r>
            <a:r>
              <a:rPr lang="ru-RU" dirty="0" err="1" smtClean="0"/>
              <a:t>захисника</a:t>
            </a:r>
            <a:r>
              <a:rPr lang="ru-RU" dirty="0" smtClean="0"/>
              <a:t>.</a:t>
            </a:r>
          </a:p>
          <a:p>
            <a:r>
              <a:rPr lang="ru-RU" dirty="0" err="1" smtClean="0"/>
              <a:t>Оформлення</a:t>
            </a:r>
            <a:r>
              <a:rPr lang="ru-RU" dirty="0" smtClean="0"/>
              <a:t> </a:t>
            </a:r>
            <a:r>
              <a:rPr lang="ru-RU" dirty="0" err="1" smtClean="0"/>
              <a:t>земельних</a:t>
            </a:r>
            <a:r>
              <a:rPr lang="ru-RU" dirty="0" smtClean="0"/>
              <a:t> </a:t>
            </a:r>
            <a:r>
              <a:rPr lang="ru-RU" dirty="0" err="1" smtClean="0"/>
              <a:t>ділянок</a:t>
            </a:r>
            <a:r>
              <a:rPr lang="ru-RU" dirty="0" smtClean="0"/>
              <a:t>, </a:t>
            </a:r>
            <a:r>
              <a:rPr lang="ru-RU" dirty="0" err="1" smtClean="0"/>
              <a:t>житла</a:t>
            </a:r>
            <a:r>
              <a:rPr lang="ru-RU" dirty="0" smtClean="0"/>
              <a:t> </a:t>
            </a:r>
            <a:r>
              <a:rPr lang="ru-RU" dirty="0" err="1" smtClean="0"/>
              <a:t>або</a:t>
            </a:r>
            <a:r>
              <a:rPr lang="ru-RU" dirty="0" smtClean="0"/>
              <a:t> </a:t>
            </a:r>
            <a:r>
              <a:rPr lang="ru-RU" dirty="0" err="1" smtClean="0"/>
              <a:t>інших</a:t>
            </a:r>
            <a:r>
              <a:rPr lang="ru-RU" dirty="0" smtClean="0"/>
              <a:t> </a:t>
            </a:r>
            <a:r>
              <a:rPr lang="ru-RU" dirty="0" err="1" smtClean="0"/>
              <a:t>пільг</a:t>
            </a:r>
            <a:r>
              <a:rPr lang="ru-RU" dirty="0" smtClean="0"/>
              <a:t>, </a:t>
            </a:r>
            <a:r>
              <a:rPr lang="ru-RU" dirty="0" err="1" smtClean="0"/>
              <a:t>передбачених</a:t>
            </a:r>
            <a:r>
              <a:rPr lang="ru-RU" dirty="0" smtClean="0"/>
              <a:t> </a:t>
            </a:r>
            <a:r>
              <a:rPr lang="ru-RU" dirty="0" err="1" smtClean="0"/>
              <a:t>законодавством</a:t>
            </a:r>
            <a:r>
              <a:rPr lang="ru-RU" dirty="0" smtClean="0"/>
              <a:t>.</a:t>
            </a:r>
          </a:p>
          <a:p>
            <a:endParaRPr lang="ru-RU" dirty="0" smtClean="0"/>
          </a:p>
          <a:p>
            <a:r>
              <a:rPr lang="ru-RU" dirty="0" err="1" smtClean="0"/>
              <a:t>Сприяння</a:t>
            </a:r>
            <a:r>
              <a:rPr lang="ru-RU" dirty="0" smtClean="0"/>
              <a:t> у </a:t>
            </a:r>
            <a:r>
              <a:rPr lang="ru-RU" dirty="0" err="1" smtClean="0"/>
              <a:t>захисті</a:t>
            </a:r>
            <a:r>
              <a:rPr lang="ru-RU" dirty="0" smtClean="0"/>
              <a:t> прав:</a:t>
            </a:r>
          </a:p>
          <a:p>
            <a:r>
              <a:rPr lang="ru-RU" dirty="0" err="1" smtClean="0"/>
              <a:t>Отримання</a:t>
            </a:r>
            <a:r>
              <a:rPr lang="ru-RU" dirty="0" smtClean="0"/>
              <a:t> </a:t>
            </a:r>
            <a:r>
              <a:rPr lang="ru-RU" dirty="0" err="1" smtClean="0"/>
              <a:t>безоплатної</a:t>
            </a:r>
            <a:r>
              <a:rPr lang="ru-RU" dirty="0" smtClean="0"/>
              <a:t> </a:t>
            </a:r>
            <a:r>
              <a:rPr lang="ru-RU" dirty="0" err="1" smtClean="0"/>
              <a:t>правової</a:t>
            </a:r>
            <a:r>
              <a:rPr lang="ru-RU" dirty="0" smtClean="0"/>
              <a:t> </a:t>
            </a:r>
            <a:r>
              <a:rPr lang="ru-RU" dirty="0" err="1" smtClean="0"/>
              <a:t>допомоги</a:t>
            </a:r>
            <a:r>
              <a:rPr lang="ru-RU" dirty="0" smtClean="0"/>
              <a:t> для </a:t>
            </a:r>
            <a:r>
              <a:rPr lang="ru-RU" dirty="0" err="1" smtClean="0"/>
              <a:t>представництва</a:t>
            </a:r>
            <a:r>
              <a:rPr lang="ru-RU" dirty="0" smtClean="0"/>
              <a:t> </a:t>
            </a:r>
            <a:r>
              <a:rPr lang="ru-RU" dirty="0" err="1" smtClean="0"/>
              <a:t>інтересів</a:t>
            </a:r>
            <a:r>
              <a:rPr lang="ru-RU" dirty="0" smtClean="0"/>
              <a:t> у </a:t>
            </a:r>
            <a:r>
              <a:rPr lang="ru-RU" dirty="0" err="1" smtClean="0"/>
              <a:t>суді</a:t>
            </a:r>
            <a:r>
              <a:rPr lang="ru-RU" dirty="0" smtClean="0"/>
              <a:t>.</a:t>
            </a:r>
          </a:p>
          <a:p>
            <a:r>
              <a:rPr lang="ru-RU" dirty="0" err="1" smtClean="0"/>
              <a:t>Консультації</a:t>
            </a:r>
            <a:r>
              <a:rPr lang="ru-RU" dirty="0" smtClean="0"/>
              <a:t> у </a:t>
            </a:r>
            <a:r>
              <a:rPr lang="ru-RU" dirty="0" err="1" smtClean="0"/>
              <a:t>юристів</a:t>
            </a:r>
            <a:r>
              <a:rPr lang="ru-RU" dirty="0" smtClean="0"/>
              <a:t> для </a:t>
            </a:r>
            <a:r>
              <a:rPr lang="ru-RU" dirty="0" err="1" smtClean="0"/>
              <a:t>вирішення</a:t>
            </a:r>
            <a:r>
              <a:rPr lang="ru-RU" dirty="0" smtClean="0"/>
              <a:t> </a:t>
            </a:r>
            <a:r>
              <a:rPr lang="ru-RU" dirty="0" err="1" smtClean="0"/>
              <a:t>складних</a:t>
            </a:r>
            <a:r>
              <a:rPr lang="ru-RU" dirty="0" smtClean="0"/>
              <a:t> </a:t>
            </a:r>
            <a:r>
              <a:rPr lang="ru-RU" dirty="0" err="1" smtClean="0"/>
              <a:t>юридичних</a:t>
            </a:r>
            <a:r>
              <a:rPr lang="ru-RU" dirty="0" smtClean="0"/>
              <a:t> </a:t>
            </a:r>
            <a:r>
              <a:rPr lang="ru-RU" dirty="0" err="1" smtClean="0"/>
              <a:t>питань</a:t>
            </a:r>
            <a:r>
              <a:rPr lang="ru-RU" dirty="0" smtClean="0"/>
              <a:t>.</a:t>
            </a:r>
          </a:p>
          <a:p>
            <a:endParaRPr lang="ru-RU" dirty="0" smtClean="0"/>
          </a:p>
          <a:p>
            <a:r>
              <a:rPr lang="ru-RU" dirty="0" err="1" smtClean="0"/>
              <a:t>Психологічна</a:t>
            </a:r>
            <a:r>
              <a:rPr lang="ru-RU" dirty="0" smtClean="0"/>
              <a:t> </a:t>
            </a:r>
            <a:r>
              <a:rPr lang="ru-RU" dirty="0" err="1" smtClean="0"/>
              <a:t>підтримка</a:t>
            </a:r>
            <a:r>
              <a:rPr lang="ru-RU" dirty="0" smtClean="0"/>
              <a:t>:</a:t>
            </a:r>
          </a:p>
          <a:p>
            <a:r>
              <a:rPr lang="ru-RU" dirty="0" err="1" smtClean="0"/>
              <a:t>Звернення</a:t>
            </a:r>
            <a:r>
              <a:rPr lang="ru-RU" dirty="0" smtClean="0"/>
              <a:t> до </a:t>
            </a:r>
            <a:r>
              <a:rPr lang="ru-RU" dirty="0" err="1" smtClean="0"/>
              <a:t>психологічних</a:t>
            </a:r>
            <a:r>
              <a:rPr lang="ru-RU" dirty="0" smtClean="0"/>
              <a:t> служб та </a:t>
            </a:r>
            <a:r>
              <a:rPr lang="ru-RU" dirty="0" err="1" smtClean="0"/>
              <a:t>центрів</a:t>
            </a:r>
            <a:r>
              <a:rPr lang="ru-RU" dirty="0" smtClean="0"/>
              <a:t> для </a:t>
            </a:r>
            <a:r>
              <a:rPr lang="ru-RU" dirty="0" err="1" smtClean="0"/>
              <a:t>отримання</a:t>
            </a:r>
            <a:r>
              <a:rPr lang="ru-RU" dirty="0" smtClean="0"/>
              <a:t> </a:t>
            </a:r>
            <a:r>
              <a:rPr lang="ru-RU" dirty="0" err="1" smtClean="0"/>
              <a:t>психологічної</a:t>
            </a:r>
            <a:r>
              <a:rPr lang="ru-RU" dirty="0" smtClean="0"/>
              <a:t> </a:t>
            </a:r>
            <a:r>
              <a:rPr lang="ru-RU" dirty="0" err="1" smtClean="0"/>
              <a:t>підтримки</a:t>
            </a:r>
            <a:r>
              <a:rPr lang="ru-RU" dirty="0" smtClean="0"/>
              <a:t>.</a:t>
            </a:r>
          </a:p>
          <a:p>
            <a:r>
              <a:rPr lang="ru-RU" dirty="0" err="1" smtClean="0"/>
              <a:t>Консультації</a:t>
            </a:r>
            <a:r>
              <a:rPr lang="ru-RU" dirty="0" smtClean="0"/>
              <a:t> з психологами та психотерапевтами для </a:t>
            </a:r>
            <a:r>
              <a:rPr lang="ru-RU" dirty="0" err="1" smtClean="0"/>
              <a:t>подолання</a:t>
            </a:r>
            <a:r>
              <a:rPr lang="ru-RU" dirty="0" smtClean="0"/>
              <a:t> </a:t>
            </a:r>
            <a:r>
              <a:rPr lang="ru-RU" dirty="0" err="1" smtClean="0"/>
              <a:t>травми</a:t>
            </a:r>
            <a:r>
              <a:rPr lang="ru-RU" dirty="0" smtClean="0"/>
              <a:t> та </a:t>
            </a:r>
            <a:r>
              <a:rPr lang="ru-RU" dirty="0" err="1" smtClean="0"/>
              <a:t>стресу</a:t>
            </a:r>
            <a:r>
              <a:rPr lang="ru-RU" dirty="0" smtClean="0"/>
              <a:t>.</a:t>
            </a:r>
            <a:endParaRPr lang="ru-RU" dirty="0"/>
          </a:p>
        </p:txBody>
      </p:sp>
      <p:pic>
        <p:nvPicPr>
          <p:cNvPr id="4" name="Рисунок 3"/>
          <p:cNvPicPr>
            <a:picLocks noChangeAspect="1"/>
          </p:cNvPicPr>
          <p:nvPr/>
        </p:nvPicPr>
        <p:blipFill>
          <a:blip r:embed="rId2"/>
          <a:stretch>
            <a:fillRect/>
          </a:stretch>
        </p:blipFill>
        <p:spPr>
          <a:xfrm>
            <a:off x="6940012" y="509953"/>
            <a:ext cx="3456526" cy="2242406"/>
          </a:xfrm>
          <a:prstGeom prst="rect">
            <a:avLst/>
          </a:prstGeom>
        </p:spPr>
      </p:pic>
      <p:pic>
        <p:nvPicPr>
          <p:cNvPr id="5" name="Рисунок 4"/>
          <p:cNvPicPr>
            <a:picLocks noChangeAspect="1"/>
          </p:cNvPicPr>
          <p:nvPr/>
        </p:nvPicPr>
        <p:blipFill>
          <a:blip r:embed="rId3"/>
          <a:stretch>
            <a:fillRect/>
          </a:stretch>
        </p:blipFill>
        <p:spPr>
          <a:xfrm>
            <a:off x="7524383" y="3491279"/>
            <a:ext cx="2524125" cy="1809750"/>
          </a:xfrm>
          <a:prstGeom prst="rect">
            <a:avLst/>
          </a:prstGeom>
        </p:spPr>
      </p:pic>
    </p:spTree>
    <p:extLst>
      <p:ext uri="{BB962C8B-B14F-4D97-AF65-F5344CB8AC3E}">
        <p14:creationId xmlns:p14="http://schemas.microsoft.com/office/powerpoint/2010/main" val="2612847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334110" y="720969"/>
            <a:ext cx="6330460" cy="5355312"/>
          </a:xfrm>
          <a:prstGeom prst="rect">
            <a:avLst/>
          </a:prstGeom>
        </p:spPr>
        <p:txBody>
          <a:bodyPr wrap="square">
            <a:spAutoFit/>
          </a:bodyPr>
          <a:lstStyle/>
          <a:p>
            <a:r>
              <a:rPr lang="uk-UA" dirty="0" smtClean="0"/>
              <a:t>Щоб отримати посвідчення для членів сім'ї загиблого Захисника чи Захисниці України, потрібно подати заяву до структурного підрозділу соціального захисту населення (СБУ) або до Центру надання адміністративних послуг (ЦНАП) за місцем вашої реєстрації, а також надати необхідні документи, що підтверджують родинні зв'язки та факт загибелі. Послугу можна замовити онлайн через портал "Дія" або в паперовій формі. </a:t>
            </a:r>
          </a:p>
          <a:p>
            <a:r>
              <a:rPr lang="uk-UA" b="1" dirty="0" smtClean="0"/>
              <a:t>Крок 1:</a:t>
            </a:r>
            <a:r>
              <a:rPr lang="uk-UA" dirty="0" smtClean="0"/>
              <a:t> Зверніться до відповідного органу</a:t>
            </a:r>
          </a:p>
          <a:p>
            <a:r>
              <a:rPr lang="uk-UA" dirty="0" smtClean="0"/>
              <a:t>Куди звернутися:</a:t>
            </a:r>
          </a:p>
          <a:p>
            <a:r>
              <a:rPr lang="uk-UA" dirty="0" smtClean="0"/>
              <a:t>Структурний підрозділ з питань соціального захисту населення районної держадміністрації. </a:t>
            </a:r>
          </a:p>
          <a:p>
            <a:r>
              <a:rPr lang="uk-UA" dirty="0" smtClean="0"/>
              <a:t>Центр надання адміністративних послуг (ЦНАП). </a:t>
            </a:r>
          </a:p>
          <a:p>
            <a:r>
              <a:rPr lang="uk-UA" dirty="0" smtClean="0"/>
              <a:t>Спосіб подання:</a:t>
            </a:r>
          </a:p>
          <a:p>
            <a:r>
              <a:rPr lang="uk-UA" dirty="0" smtClean="0"/>
              <a:t>Особисто в ЦНАП. </a:t>
            </a:r>
          </a:p>
          <a:p>
            <a:r>
              <a:rPr lang="uk-UA" dirty="0" smtClean="0"/>
              <a:t>Онлайн через портал "Дія" (для законних представників або уповноважених осіб). </a:t>
            </a:r>
          </a:p>
          <a:p>
            <a:r>
              <a:rPr lang="uk-UA" dirty="0" smtClean="0"/>
              <a:t>Поштою (рекомендованим листом). </a:t>
            </a:r>
          </a:p>
          <a:p>
            <a:endParaRPr lang="uk-UA" dirty="0"/>
          </a:p>
        </p:txBody>
      </p:sp>
      <p:pic>
        <p:nvPicPr>
          <p:cNvPr id="7" name="Рисунок 6"/>
          <p:cNvPicPr>
            <a:picLocks noChangeAspect="1"/>
          </p:cNvPicPr>
          <p:nvPr/>
        </p:nvPicPr>
        <p:blipFill>
          <a:blip r:embed="rId2"/>
          <a:stretch>
            <a:fillRect/>
          </a:stretch>
        </p:blipFill>
        <p:spPr>
          <a:xfrm>
            <a:off x="7123967" y="1314848"/>
            <a:ext cx="4477448" cy="3604846"/>
          </a:xfrm>
          <a:prstGeom prst="rect">
            <a:avLst/>
          </a:prstGeom>
        </p:spPr>
      </p:pic>
    </p:spTree>
    <p:extLst>
      <p:ext uri="{BB962C8B-B14F-4D97-AF65-F5344CB8AC3E}">
        <p14:creationId xmlns:p14="http://schemas.microsoft.com/office/powerpoint/2010/main" val="327436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6330" y="446419"/>
            <a:ext cx="6207369" cy="5632311"/>
          </a:xfrm>
          <a:prstGeom prst="rect">
            <a:avLst/>
          </a:prstGeom>
        </p:spPr>
        <p:txBody>
          <a:bodyPr wrap="square">
            <a:spAutoFit/>
          </a:bodyPr>
          <a:lstStyle/>
          <a:p>
            <a:r>
              <a:rPr lang="uk-UA" b="1" dirty="0" smtClean="0"/>
              <a:t>Крок 2:</a:t>
            </a:r>
            <a:r>
              <a:rPr lang="uk-UA" dirty="0" smtClean="0"/>
              <a:t> Підготуйте необхідні документи </a:t>
            </a:r>
          </a:p>
          <a:p>
            <a:r>
              <a:rPr lang="uk-UA" dirty="0" smtClean="0"/>
              <a:t>Заява на отримання статусу (у довільній формі).</a:t>
            </a:r>
          </a:p>
          <a:p>
            <a:r>
              <a:rPr lang="uk-UA" dirty="0" smtClean="0"/>
              <a:t>Копії документів, що підтверджують ступінь спорідненості (свідоцтво про шлюб, свідоцтво про народження).</a:t>
            </a:r>
          </a:p>
          <a:p>
            <a:r>
              <a:rPr lang="uk-UA" dirty="0" smtClean="0"/>
              <a:t>Копія свідоцтва про смерть або рішення суду про визнання особи безвісно відсутньою.</a:t>
            </a:r>
          </a:p>
          <a:p>
            <a:r>
              <a:rPr lang="uk-UA" dirty="0" smtClean="0"/>
              <a:t>Ваші документи: паспорт та ідентифікаційний код (РНОКПП).</a:t>
            </a:r>
          </a:p>
          <a:p>
            <a:r>
              <a:rPr lang="uk-UA" dirty="0" smtClean="0"/>
              <a:t>Фотографія розміром 3х4 см.</a:t>
            </a:r>
          </a:p>
          <a:p>
            <a:r>
              <a:rPr lang="uk-UA" dirty="0" smtClean="0"/>
              <a:t>Витяг з Єдиного державного реєстру ветеранів війни.</a:t>
            </a:r>
          </a:p>
          <a:p>
            <a:r>
              <a:rPr lang="uk-UA" b="1" dirty="0" smtClean="0"/>
              <a:t>Крок 3: </a:t>
            </a:r>
            <a:r>
              <a:rPr lang="uk-UA" dirty="0" smtClean="0"/>
              <a:t>Подайте документи та отримайте посвідчення</a:t>
            </a:r>
          </a:p>
          <a:p>
            <a:r>
              <a:rPr lang="uk-UA" dirty="0" smtClean="0"/>
              <a:t>Після подання всіх документів відповідний структурний підрозділ приймає рішення про надання статусу протягом місяця. </a:t>
            </a:r>
          </a:p>
          <a:p>
            <a:r>
              <a:rPr lang="uk-UA" dirty="0" smtClean="0"/>
              <a:t>Посвідчення видається особисто під розписку після встановлення статусу. </a:t>
            </a:r>
          </a:p>
          <a:p>
            <a:r>
              <a:rPr lang="uk-UA" dirty="0" smtClean="0"/>
              <a:t>Важливо:</a:t>
            </a:r>
          </a:p>
          <a:p>
            <a:r>
              <a:rPr lang="uk-UA" dirty="0" smtClean="0"/>
              <a:t>Для дітей до 14 років заяву подає один з батьків, опікун або інший законний представник. </a:t>
            </a:r>
          </a:p>
          <a:p>
            <a:r>
              <a:rPr lang="uk-UA" dirty="0" smtClean="0"/>
              <a:t>Якщо ви є внутрішньо переміщеною особою (ВПО), надайте довідку про взяття на облік як ВПО. </a:t>
            </a:r>
            <a:endParaRPr lang="uk-UA" dirty="0"/>
          </a:p>
        </p:txBody>
      </p:sp>
      <p:pic>
        <p:nvPicPr>
          <p:cNvPr id="3" name="Рисунок 2"/>
          <p:cNvPicPr>
            <a:picLocks noChangeAspect="1"/>
          </p:cNvPicPr>
          <p:nvPr/>
        </p:nvPicPr>
        <p:blipFill>
          <a:blip r:embed="rId2"/>
          <a:stretch>
            <a:fillRect/>
          </a:stretch>
        </p:blipFill>
        <p:spPr>
          <a:xfrm>
            <a:off x="7429501" y="612897"/>
            <a:ext cx="3869172" cy="2034436"/>
          </a:xfrm>
          <a:prstGeom prst="rect">
            <a:avLst/>
          </a:prstGeom>
        </p:spPr>
      </p:pic>
      <p:pic>
        <p:nvPicPr>
          <p:cNvPr id="4" name="Рисунок 3"/>
          <p:cNvPicPr>
            <a:picLocks noChangeAspect="1"/>
          </p:cNvPicPr>
          <p:nvPr/>
        </p:nvPicPr>
        <p:blipFill>
          <a:blip r:embed="rId3"/>
          <a:stretch>
            <a:fillRect/>
          </a:stretch>
        </p:blipFill>
        <p:spPr>
          <a:xfrm>
            <a:off x="7508631" y="3262575"/>
            <a:ext cx="3548185" cy="2280976"/>
          </a:xfrm>
          <a:prstGeom prst="rect">
            <a:avLst/>
          </a:prstGeom>
        </p:spPr>
      </p:pic>
    </p:spTree>
    <p:extLst>
      <p:ext uri="{BB962C8B-B14F-4D97-AF65-F5344CB8AC3E}">
        <p14:creationId xmlns:p14="http://schemas.microsoft.com/office/powerpoint/2010/main" val="2332612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323975" y="1516334"/>
            <a:ext cx="3757979" cy="3468904"/>
          </a:xfrm>
          <a:prstGeom prst="rect">
            <a:avLst/>
          </a:prstGeom>
        </p:spPr>
      </p:pic>
      <p:pic>
        <p:nvPicPr>
          <p:cNvPr id="3" name="Рисунок 2"/>
          <p:cNvPicPr>
            <a:picLocks noChangeAspect="1"/>
          </p:cNvPicPr>
          <p:nvPr/>
        </p:nvPicPr>
        <p:blipFill>
          <a:blip r:embed="rId3"/>
          <a:stretch>
            <a:fillRect/>
          </a:stretch>
        </p:blipFill>
        <p:spPr>
          <a:xfrm>
            <a:off x="6241765" y="681065"/>
            <a:ext cx="5622858" cy="5614882"/>
          </a:xfrm>
          <a:prstGeom prst="rect">
            <a:avLst/>
          </a:prstGeom>
        </p:spPr>
      </p:pic>
    </p:spTree>
    <p:extLst>
      <p:ext uri="{BB962C8B-B14F-4D97-AF65-F5344CB8AC3E}">
        <p14:creationId xmlns:p14="http://schemas.microsoft.com/office/powerpoint/2010/main" val="2422769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89085" y="641838"/>
            <a:ext cx="5750169" cy="3416320"/>
          </a:xfrm>
          <a:prstGeom prst="rect">
            <a:avLst/>
          </a:prstGeom>
        </p:spPr>
        <p:txBody>
          <a:bodyPr wrap="square">
            <a:spAutoFit/>
          </a:bodyPr>
          <a:lstStyle/>
          <a:p>
            <a:r>
              <a:rPr lang="uk-UA" dirty="0" smtClean="0"/>
              <a:t>Щоб отримати пільги членам сім'ї загиблого, вам потрібно звернутися до місцевого </a:t>
            </a:r>
            <a:r>
              <a:rPr lang="uk-UA" dirty="0" err="1" smtClean="0"/>
              <a:t>ЦНАПу</a:t>
            </a:r>
            <a:r>
              <a:rPr lang="uk-UA" dirty="0" smtClean="0"/>
              <a:t> або структурного підрозділу з питань ветеранської політики для оформлення статусу члена сім'ї загиблого (померлого) Захисника чи Захисниці України. Для цього подається заява та документи, що підтверджують родинні зв'язки, свідоцтво про смерть, паспорт, РНОКПП тощо. Після отримання статусу, для оформлення пільг (наприклад, для житлово-комунальних послуг) зверніться до відповідних органів, таких як Пенсійний фонд України або місцеві центри комплектування та соціальної підтримки. </a:t>
            </a:r>
            <a:endParaRPr lang="uk-UA" dirty="0"/>
          </a:p>
        </p:txBody>
      </p:sp>
      <p:pic>
        <p:nvPicPr>
          <p:cNvPr id="2" name="Рисунок 1"/>
          <p:cNvPicPr>
            <a:picLocks noChangeAspect="1"/>
          </p:cNvPicPr>
          <p:nvPr/>
        </p:nvPicPr>
        <p:blipFill>
          <a:blip r:embed="rId2"/>
          <a:stretch>
            <a:fillRect/>
          </a:stretch>
        </p:blipFill>
        <p:spPr>
          <a:xfrm>
            <a:off x="7218485" y="522359"/>
            <a:ext cx="4037590" cy="2686833"/>
          </a:xfrm>
          <a:prstGeom prst="rect">
            <a:avLst/>
          </a:prstGeom>
        </p:spPr>
      </p:pic>
      <p:pic>
        <p:nvPicPr>
          <p:cNvPr id="4" name="Рисунок 3"/>
          <p:cNvPicPr>
            <a:picLocks noChangeAspect="1"/>
          </p:cNvPicPr>
          <p:nvPr/>
        </p:nvPicPr>
        <p:blipFill>
          <a:blip r:embed="rId3"/>
          <a:stretch>
            <a:fillRect/>
          </a:stretch>
        </p:blipFill>
        <p:spPr>
          <a:xfrm>
            <a:off x="7218485" y="3877390"/>
            <a:ext cx="4185138" cy="2343677"/>
          </a:xfrm>
          <a:prstGeom prst="rect">
            <a:avLst/>
          </a:prstGeom>
        </p:spPr>
      </p:pic>
      <p:pic>
        <p:nvPicPr>
          <p:cNvPr id="5" name="Рисунок 4"/>
          <p:cNvPicPr>
            <a:picLocks noChangeAspect="1"/>
          </p:cNvPicPr>
          <p:nvPr/>
        </p:nvPicPr>
        <p:blipFill>
          <a:blip r:embed="rId4"/>
          <a:stretch>
            <a:fillRect/>
          </a:stretch>
        </p:blipFill>
        <p:spPr>
          <a:xfrm>
            <a:off x="967154" y="4181841"/>
            <a:ext cx="4273062" cy="2403597"/>
          </a:xfrm>
          <a:prstGeom prst="rect">
            <a:avLst/>
          </a:prstGeom>
        </p:spPr>
      </p:pic>
    </p:spTree>
    <p:extLst>
      <p:ext uri="{BB962C8B-B14F-4D97-AF65-F5344CB8AC3E}">
        <p14:creationId xmlns:p14="http://schemas.microsoft.com/office/powerpoint/2010/main" val="2569793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61846" y="501163"/>
            <a:ext cx="8299939" cy="769441"/>
          </a:xfrm>
          <a:prstGeom prst="rect">
            <a:avLst/>
          </a:prstGeom>
          <a:noFill/>
        </p:spPr>
        <p:txBody>
          <a:bodyPr wrap="square" rtlCol="0">
            <a:spAutoFit/>
          </a:bodyPr>
          <a:lstStyle/>
          <a:p>
            <a:r>
              <a:rPr lang="uk-UA" sz="4400" dirty="0" smtClean="0">
                <a:latin typeface="Arial Black" panose="020B0A04020102020204" pitchFamily="34" charset="0"/>
              </a:rPr>
              <a:t>Благодійні фонди </a:t>
            </a:r>
            <a:endParaRPr lang="uk-UA" sz="4400" dirty="0">
              <a:latin typeface="Arial Black" panose="020B0A04020102020204" pitchFamily="34" charset="0"/>
            </a:endParaRPr>
          </a:p>
        </p:txBody>
      </p:sp>
      <p:sp>
        <p:nvSpPr>
          <p:cNvPr id="3" name="Прямоугольник 2"/>
          <p:cNvSpPr/>
          <p:nvPr/>
        </p:nvSpPr>
        <p:spPr>
          <a:xfrm>
            <a:off x="720969" y="1863968"/>
            <a:ext cx="6778869" cy="2031325"/>
          </a:xfrm>
          <a:prstGeom prst="rect">
            <a:avLst/>
          </a:prstGeom>
        </p:spPr>
        <p:txBody>
          <a:bodyPr wrap="square">
            <a:spAutoFit/>
          </a:bodyPr>
          <a:lstStyle/>
          <a:p>
            <a:r>
              <a:rPr lang="uk-UA" dirty="0"/>
              <a:t>"Право на захист" може означати кілька речей: як фундаментальне право кожної людини на захист своїх прав (цивільних, конституційних тощо), так і назву провідної української правозахисної організації, яка надає юридичну, психосоціальну та матеріальну допомогу, зокрема внутрішньо переміщеним особам (ВПО), біженцям та постраждалим від війни. </a:t>
            </a:r>
            <a:endParaRPr lang="uk-UA" dirty="0" smtClean="0"/>
          </a:p>
          <a:p>
            <a:r>
              <a:rPr lang="en-US" dirty="0">
                <a:hlinkClick r:id="rId2"/>
              </a:rPr>
              <a:t>https://r2p.org.ua</a:t>
            </a:r>
            <a:r>
              <a:rPr lang="en-US" dirty="0" smtClean="0">
                <a:hlinkClick r:id="rId2"/>
              </a:rPr>
              <a:t>/</a:t>
            </a:r>
            <a:r>
              <a:rPr lang="uk-UA" dirty="0" smtClean="0"/>
              <a:t> </a:t>
            </a:r>
            <a:endParaRPr lang="uk-UA" dirty="0"/>
          </a:p>
        </p:txBody>
      </p:sp>
      <p:pic>
        <p:nvPicPr>
          <p:cNvPr id="4" name="Рисунок 3"/>
          <p:cNvPicPr>
            <a:picLocks noChangeAspect="1"/>
          </p:cNvPicPr>
          <p:nvPr/>
        </p:nvPicPr>
        <p:blipFill>
          <a:blip r:embed="rId3"/>
          <a:stretch>
            <a:fillRect/>
          </a:stretch>
        </p:blipFill>
        <p:spPr>
          <a:xfrm>
            <a:off x="8339137" y="1606062"/>
            <a:ext cx="2143125" cy="2133600"/>
          </a:xfrm>
          <a:prstGeom prst="rect">
            <a:avLst/>
          </a:prstGeom>
        </p:spPr>
      </p:pic>
      <p:sp>
        <p:nvSpPr>
          <p:cNvPr id="5" name="Прямоугольник 4"/>
          <p:cNvSpPr/>
          <p:nvPr/>
        </p:nvSpPr>
        <p:spPr>
          <a:xfrm>
            <a:off x="720969" y="4088422"/>
            <a:ext cx="6646986" cy="2031325"/>
          </a:xfrm>
          <a:prstGeom prst="rect">
            <a:avLst/>
          </a:prstGeom>
        </p:spPr>
        <p:txBody>
          <a:bodyPr wrap="square">
            <a:spAutoFit/>
          </a:bodyPr>
          <a:lstStyle/>
          <a:p>
            <a:r>
              <a:rPr lang="uk-UA" dirty="0"/>
              <a:t>«ТАПС» — це благодійний фонд в Україні, який підтримує родини військовослужбовців, які загинули або зникли безвісти. Він надає психологічну, соціальну та гуманітарну допомогу, а також реалізує </a:t>
            </a:r>
            <a:r>
              <a:rPr lang="uk-UA" dirty="0" err="1"/>
              <a:t>проєкти</a:t>
            </a:r>
            <a:r>
              <a:rPr lang="uk-UA" dirty="0"/>
              <a:t>, такі як реабілітаційний табір «</a:t>
            </a:r>
            <a:r>
              <a:rPr lang="en-US" dirty="0"/>
              <a:t>TAPS CAMP» </a:t>
            </a:r>
            <a:r>
              <a:rPr lang="uk-UA" dirty="0"/>
              <a:t>для дітей, допомога жінкам та дівчатам, які втратили близьких, та меморіальний </a:t>
            </a:r>
            <a:r>
              <a:rPr lang="uk-UA" dirty="0" err="1"/>
              <a:t>проєкт</a:t>
            </a:r>
            <a:r>
              <a:rPr lang="uk-UA" dirty="0"/>
              <a:t> «Алея живої пам'яті». </a:t>
            </a:r>
            <a:endParaRPr lang="uk-UA" dirty="0" smtClean="0"/>
          </a:p>
          <a:p>
            <a:r>
              <a:rPr lang="en-US" dirty="0">
                <a:hlinkClick r:id="rId4"/>
              </a:rPr>
              <a:t>https://taps.org.ua</a:t>
            </a:r>
            <a:r>
              <a:rPr lang="en-US" dirty="0" smtClean="0">
                <a:hlinkClick r:id="rId4"/>
              </a:rPr>
              <a:t>/</a:t>
            </a:r>
            <a:r>
              <a:rPr lang="uk-UA" dirty="0" smtClean="0"/>
              <a:t> </a:t>
            </a:r>
            <a:endParaRPr lang="uk-UA" dirty="0"/>
          </a:p>
        </p:txBody>
      </p:sp>
      <p:pic>
        <p:nvPicPr>
          <p:cNvPr id="6" name="Рисунок 5"/>
          <p:cNvPicPr>
            <a:picLocks noChangeAspect="1"/>
          </p:cNvPicPr>
          <p:nvPr/>
        </p:nvPicPr>
        <p:blipFill>
          <a:blip r:embed="rId5"/>
          <a:stretch>
            <a:fillRect/>
          </a:stretch>
        </p:blipFill>
        <p:spPr>
          <a:xfrm>
            <a:off x="8339136" y="4075120"/>
            <a:ext cx="2143125" cy="2143125"/>
          </a:xfrm>
          <a:prstGeom prst="rect">
            <a:avLst/>
          </a:prstGeom>
        </p:spPr>
      </p:pic>
    </p:spTree>
    <p:extLst>
      <p:ext uri="{BB962C8B-B14F-4D97-AF65-F5344CB8AC3E}">
        <p14:creationId xmlns:p14="http://schemas.microsoft.com/office/powerpoint/2010/main" val="193725863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TotalTime>
  <Words>755</Words>
  <Application>Microsoft Office PowerPoint</Application>
  <PresentationFormat>Широкоэкранный</PresentationFormat>
  <Paragraphs>54</Paragraphs>
  <Slides>10</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10</vt:i4>
      </vt:variant>
    </vt:vector>
  </HeadingPairs>
  <TitlesOfParts>
    <vt:vector size="16" baseType="lpstr">
      <vt:lpstr>Arial</vt:lpstr>
      <vt:lpstr>Arial Black</vt:lpstr>
      <vt:lpstr>Bahnschrift Condensed</vt:lpstr>
      <vt:lpstr>Calibri</vt:lpstr>
      <vt:lpstr>Calibri Light</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9</cp:revision>
  <dcterms:created xsi:type="dcterms:W3CDTF">2025-09-18T09:15:09Z</dcterms:created>
  <dcterms:modified xsi:type="dcterms:W3CDTF">2025-12-17T12:28:56Z</dcterms:modified>
</cp:coreProperties>
</file>