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58" r:id="rId4"/>
    <p:sldId id="271" r:id="rId5"/>
    <p:sldId id="259" r:id="rId6"/>
    <p:sldId id="260" r:id="rId7"/>
    <p:sldId id="270" r:id="rId8"/>
    <p:sldId id="261" r:id="rId9"/>
    <p:sldId id="262" r:id="rId10"/>
    <p:sldId id="263" r:id="rId11"/>
    <p:sldId id="264" r:id="rId12"/>
    <p:sldId id="265" r:id="rId13"/>
    <p:sldId id="266" r:id="rId14"/>
    <p:sldId id="267" r:id="rId15"/>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CAD3CB6A-8596-42A5-B613-9DB3B994E486}" type="datetimeFigureOut">
              <a:rPr lang="uk-UA" smtClean="0"/>
              <a:t>17.12.2025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386603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CAD3CB6A-8596-42A5-B613-9DB3B994E486}" type="datetimeFigureOut">
              <a:rPr lang="uk-UA" smtClean="0"/>
              <a:t>17.12.2025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250088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CAD3CB6A-8596-42A5-B613-9DB3B994E486}" type="datetimeFigureOut">
              <a:rPr lang="uk-UA" smtClean="0"/>
              <a:t>17.12.2025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235950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CAD3CB6A-8596-42A5-B613-9DB3B994E486}" type="datetimeFigureOut">
              <a:rPr lang="uk-UA" smtClean="0"/>
              <a:t>17.12.2025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283597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AD3CB6A-8596-42A5-B613-9DB3B994E486}" type="datetimeFigureOut">
              <a:rPr lang="uk-UA" smtClean="0"/>
              <a:t>17.12.2025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21806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CAD3CB6A-8596-42A5-B613-9DB3B994E486}" type="datetimeFigureOut">
              <a:rPr lang="uk-UA" smtClean="0"/>
              <a:t>17.12.2025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229286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CAD3CB6A-8596-42A5-B613-9DB3B994E486}" type="datetimeFigureOut">
              <a:rPr lang="uk-UA" smtClean="0"/>
              <a:t>17.12.2025</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4604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CAD3CB6A-8596-42A5-B613-9DB3B994E486}" type="datetimeFigureOut">
              <a:rPr lang="uk-UA" smtClean="0"/>
              <a:t>17.12.2025</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52283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AD3CB6A-8596-42A5-B613-9DB3B994E486}" type="datetimeFigureOut">
              <a:rPr lang="uk-UA" smtClean="0"/>
              <a:t>17.12.2025</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265818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AD3CB6A-8596-42A5-B613-9DB3B994E486}" type="datetimeFigureOut">
              <a:rPr lang="uk-UA" smtClean="0"/>
              <a:t>17.12.2025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322495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AD3CB6A-8596-42A5-B613-9DB3B994E486}" type="datetimeFigureOut">
              <a:rPr lang="uk-UA" smtClean="0"/>
              <a:t>17.12.2025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7D6DF0F-4A22-49FB-A5FB-46D127A98935}" type="slidenum">
              <a:rPr lang="uk-UA" smtClean="0"/>
              <a:t>‹#›</a:t>
            </a:fld>
            <a:endParaRPr lang="uk-UA"/>
          </a:p>
        </p:txBody>
      </p:sp>
    </p:spTree>
    <p:extLst>
      <p:ext uri="{BB962C8B-B14F-4D97-AF65-F5344CB8AC3E}">
        <p14:creationId xmlns:p14="http://schemas.microsoft.com/office/powerpoint/2010/main" val="2105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3CB6A-8596-42A5-B613-9DB3B994E486}" type="datetimeFigureOut">
              <a:rPr lang="uk-UA" smtClean="0"/>
              <a:t>17.12.2025</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6DF0F-4A22-49FB-A5FB-46D127A98935}" type="slidenum">
              <a:rPr lang="uk-UA" smtClean="0"/>
              <a:t>‹#›</a:t>
            </a:fld>
            <a:endParaRPr lang="uk-UA"/>
          </a:p>
        </p:txBody>
      </p:sp>
    </p:spTree>
    <p:extLst>
      <p:ext uri="{BB962C8B-B14F-4D97-AF65-F5344CB8AC3E}">
        <p14:creationId xmlns:p14="http://schemas.microsoft.com/office/powerpoint/2010/main" val="24104900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hyperlink" Target="https://www.ironshieldukraine.com/uk/" TargetMode="External"/><Relationship Id="rId1" Type="http://schemas.openxmlformats.org/officeDocument/2006/relationships/slideLayout" Target="../slideLayouts/slideLayout7.xml"/><Relationship Id="rId6" Type="http://schemas.openxmlformats.org/officeDocument/2006/relationships/hyperlink" Target="https://superhumans.com/" TargetMode="External"/><Relationship Id="rId5" Type="http://schemas.openxmlformats.org/officeDocument/2006/relationships/image" Target="../media/image19.png"/><Relationship Id="rId4" Type="http://schemas.openxmlformats.org/officeDocument/2006/relationships/hyperlink" Target="https://pislyasluzhby.org.ua/u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hyperlink" Target="https://taps.org.ua/" TargetMode="External"/><Relationship Id="rId1" Type="http://schemas.openxmlformats.org/officeDocument/2006/relationships/slideLayout" Target="../slideLayouts/slideLayout7.xml"/><Relationship Id="rId6" Type="http://schemas.openxmlformats.org/officeDocument/2006/relationships/hyperlink" Target="https://www.lightinyou.org.ua/" TargetMode="External"/><Relationship Id="rId5" Type="http://schemas.openxmlformats.org/officeDocument/2006/relationships/image" Target="../media/image22.png"/><Relationship Id="rId4" Type="http://schemas.openxmlformats.org/officeDocument/2006/relationships/hyperlink" Target="https://www.ngovesta.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veteranhub.com.ua/"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s://www.dcz.gov.ua/"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aksagansil.otg.dp.gov.ua/"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hyperlink" Target="https://r2p.org.ua/" TargetMode="External"/><Relationship Id="rId1" Type="http://schemas.openxmlformats.org/officeDocument/2006/relationships/slideLayout" Target="../slideLayouts/slideLayout7.xml"/><Relationship Id="rId6" Type="http://schemas.openxmlformats.org/officeDocument/2006/relationships/hyperlink" Target="http://hostage.org.ua/" TargetMode="External"/><Relationship Id="rId5" Type="http://schemas.openxmlformats.org/officeDocument/2006/relationships/image" Target="../media/image16.png"/><Relationship Id="rId4" Type="http://schemas.openxmlformats.org/officeDocument/2006/relationships/hyperlink" Target="https://veteranfund.com.u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83877" y="281354"/>
            <a:ext cx="5855677" cy="6198577"/>
          </a:xfrm>
          <a:prstGeom prst="rect">
            <a:avLst/>
          </a:prstGeom>
        </p:spPr>
      </p:pic>
    </p:spTree>
    <p:extLst>
      <p:ext uri="{BB962C8B-B14F-4D97-AF65-F5344CB8AC3E}">
        <p14:creationId xmlns:p14="http://schemas.microsoft.com/office/powerpoint/2010/main" val="3370313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4592" y="571500"/>
            <a:ext cx="5539154" cy="2062103"/>
          </a:xfrm>
          <a:prstGeom prst="rect">
            <a:avLst/>
          </a:prstGeom>
        </p:spPr>
        <p:txBody>
          <a:bodyPr wrap="square">
            <a:spAutoFit/>
          </a:bodyPr>
          <a:lstStyle/>
          <a:p>
            <a:r>
              <a:rPr lang="uk-UA" sz="1600" dirty="0"/>
              <a:t>Фонд "Залізний Щит" (або Благодійний фонд «Залізний щит України») – це неприбуткова благодійна організація, створена у Дніпрі в 2022 році для надання допомоги українським військовим та їхнім родинам, зокрема, пораненим, ветеранам, родинам загиблих, а також придбання ліків, протезів, </a:t>
            </a:r>
            <a:r>
              <a:rPr lang="uk-UA" sz="1600" dirty="0" err="1"/>
              <a:t>імплантів</a:t>
            </a:r>
            <a:r>
              <a:rPr lang="uk-UA" sz="1600" dirty="0"/>
              <a:t> та оплати </a:t>
            </a:r>
            <a:r>
              <a:rPr lang="uk-UA" sz="1600" dirty="0" err="1"/>
              <a:t>реабілітацій</a:t>
            </a:r>
            <a:r>
              <a:rPr lang="uk-UA" sz="1600" dirty="0" smtClean="0"/>
              <a:t>.</a:t>
            </a:r>
          </a:p>
          <a:p>
            <a:r>
              <a:rPr lang="uk-UA" sz="1600" dirty="0" smtClean="0"/>
              <a:t> </a:t>
            </a:r>
            <a:r>
              <a:rPr lang="en-US" sz="1600" dirty="0">
                <a:hlinkClick r:id="rId2"/>
              </a:rPr>
              <a:t>https://www.ironshieldukraine.com/uk</a:t>
            </a:r>
            <a:r>
              <a:rPr lang="en-US" sz="1600" dirty="0" smtClean="0">
                <a:hlinkClick r:id="rId2"/>
              </a:rPr>
              <a:t>/</a:t>
            </a:r>
            <a:endParaRPr lang="uk-UA" sz="1600" dirty="0" smtClean="0"/>
          </a:p>
          <a:p>
            <a:endParaRPr lang="uk-UA" sz="1600" dirty="0"/>
          </a:p>
        </p:txBody>
      </p:sp>
      <p:pic>
        <p:nvPicPr>
          <p:cNvPr id="3" name="Рисунок 2"/>
          <p:cNvPicPr>
            <a:picLocks noChangeAspect="1"/>
          </p:cNvPicPr>
          <p:nvPr/>
        </p:nvPicPr>
        <p:blipFill>
          <a:blip r:embed="rId3"/>
          <a:stretch>
            <a:fillRect/>
          </a:stretch>
        </p:blipFill>
        <p:spPr>
          <a:xfrm>
            <a:off x="8018584" y="388327"/>
            <a:ext cx="1969477" cy="1986592"/>
          </a:xfrm>
          <a:prstGeom prst="rect">
            <a:avLst/>
          </a:prstGeom>
        </p:spPr>
      </p:pic>
      <p:sp>
        <p:nvSpPr>
          <p:cNvPr id="4" name="Прямоугольник 3"/>
          <p:cNvSpPr/>
          <p:nvPr/>
        </p:nvSpPr>
        <p:spPr>
          <a:xfrm>
            <a:off x="694592" y="2602825"/>
            <a:ext cx="5926016" cy="2062103"/>
          </a:xfrm>
          <a:prstGeom prst="rect">
            <a:avLst/>
          </a:prstGeom>
        </p:spPr>
        <p:txBody>
          <a:bodyPr wrap="square">
            <a:spAutoFit/>
          </a:bodyPr>
          <a:lstStyle/>
          <a:p>
            <a:r>
              <a:rPr lang="uk-UA" sz="1600" dirty="0" err="1" smtClean="0"/>
              <a:t>БФ"Після</a:t>
            </a:r>
            <a:r>
              <a:rPr lang="uk-UA" sz="1600" dirty="0" smtClean="0"/>
              <a:t> </a:t>
            </a:r>
            <a:r>
              <a:rPr lang="uk-UA" sz="1600" dirty="0"/>
              <a:t>Служби" докладає максимум зусиль, спрямованих на забезпечення загального благополуччя українських ветеранів. Наша робота охоплює психологічну підтримку, реабілітацію, допомогу в пошуку роботи та професійне навчання, зосереджуючись на зменшенні кількості самогубств серед ветеранів та створенні турботливої спільноти</a:t>
            </a:r>
            <a:r>
              <a:rPr lang="uk-UA" sz="1600" dirty="0" smtClean="0"/>
              <a:t>.</a:t>
            </a:r>
          </a:p>
          <a:p>
            <a:r>
              <a:rPr lang="en-US" sz="1600" dirty="0">
                <a:hlinkClick r:id="rId4"/>
              </a:rPr>
              <a:t>https://</a:t>
            </a:r>
            <a:r>
              <a:rPr lang="en-US" sz="1600" dirty="0" smtClean="0">
                <a:hlinkClick r:id="rId4"/>
              </a:rPr>
              <a:t>pislyasluzhby.org.ua/ua</a:t>
            </a:r>
            <a:endParaRPr lang="uk-UA" sz="1600" dirty="0" smtClean="0"/>
          </a:p>
          <a:p>
            <a:endParaRPr lang="uk-UA" sz="1600" dirty="0"/>
          </a:p>
        </p:txBody>
      </p:sp>
      <p:pic>
        <p:nvPicPr>
          <p:cNvPr id="5" name="Рисунок 4"/>
          <p:cNvPicPr>
            <a:picLocks noChangeAspect="1"/>
          </p:cNvPicPr>
          <p:nvPr/>
        </p:nvPicPr>
        <p:blipFill>
          <a:blip r:embed="rId5"/>
          <a:stretch>
            <a:fillRect/>
          </a:stretch>
        </p:blipFill>
        <p:spPr>
          <a:xfrm>
            <a:off x="7631723" y="2491026"/>
            <a:ext cx="2356338" cy="1927681"/>
          </a:xfrm>
          <a:prstGeom prst="rect">
            <a:avLst/>
          </a:prstGeom>
        </p:spPr>
      </p:pic>
      <p:sp>
        <p:nvSpPr>
          <p:cNvPr id="6" name="Прямоугольник 5"/>
          <p:cNvSpPr/>
          <p:nvPr/>
        </p:nvSpPr>
        <p:spPr>
          <a:xfrm>
            <a:off x="694592" y="4747846"/>
            <a:ext cx="5433646" cy="1815882"/>
          </a:xfrm>
          <a:prstGeom prst="rect">
            <a:avLst/>
          </a:prstGeom>
        </p:spPr>
        <p:txBody>
          <a:bodyPr wrap="square">
            <a:spAutoFit/>
          </a:bodyPr>
          <a:lstStyle/>
          <a:p>
            <a:r>
              <a:rPr lang="uk-UA" sz="1600" dirty="0"/>
              <a:t>Фонд </a:t>
            </a:r>
            <a:r>
              <a:rPr lang="en-US" sz="1600" dirty="0" err="1"/>
              <a:t>Superhumans</a:t>
            </a:r>
            <a:r>
              <a:rPr lang="en-US" sz="1600" dirty="0"/>
              <a:t> (</a:t>
            </a:r>
            <a:r>
              <a:rPr lang="uk-UA" sz="1600" dirty="0" err="1"/>
              <a:t>Суперх'юманс</a:t>
            </a:r>
            <a:r>
              <a:rPr lang="uk-UA" sz="1600" dirty="0"/>
              <a:t>) — це сучасний центр воєнної травми та реабілітації, що надає безкоштовні послуги з протезування, реконструктивної хірургії, фізичної реабілітації та психологічної підтримки дорослим і дітям, постраждалим від війни. </a:t>
            </a:r>
            <a:endParaRPr lang="uk-UA" sz="1600" dirty="0" smtClean="0"/>
          </a:p>
          <a:p>
            <a:r>
              <a:rPr lang="en-US" sz="1600" dirty="0">
                <a:hlinkClick r:id="rId6"/>
              </a:rPr>
              <a:t>https://superhumans.com</a:t>
            </a:r>
            <a:r>
              <a:rPr lang="en-US" sz="1600" dirty="0" smtClean="0">
                <a:hlinkClick r:id="rId6"/>
              </a:rPr>
              <a:t>/</a:t>
            </a:r>
            <a:endParaRPr lang="uk-UA" sz="1600" dirty="0" smtClean="0"/>
          </a:p>
          <a:p>
            <a:endParaRPr lang="uk-UA" sz="1600" dirty="0"/>
          </a:p>
        </p:txBody>
      </p:sp>
      <p:pic>
        <p:nvPicPr>
          <p:cNvPr id="7" name="Рисунок 6"/>
          <p:cNvPicPr>
            <a:picLocks noChangeAspect="1"/>
          </p:cNvPicPr>
          <p:nvPr/>
        </p:nvPicPr>
        <p:blipFill>
          <a:blip r:embed="rId7"/>
          <a:stretch>
            <a:fillRect/>
          </a:stretch>
        </p:blipFill>
        <p:spPr>
          <a:xfrm>
            <a:off x="7395620" y="4747846"/>
            <a:ext cx="2828544" cy="1591056"/>
          </a:xfrm>
          <a:prstGeom prst="rect">
            <a:avLst/>
          </a:prstGeom>
        </p:spPr>
      </p:pic>
    </p:spTree>
    <p:extLst>
      <p:ext uri="{BB962C8B-B14F-4D97-AF65-F5344CB8AC3E}">
        <p14:creationId xmlns:p14="http://schemas.microsoft.com/office/powerpoint/2010/main" val="323992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5270" y="536332"/>
            <a:ext cx="5882054" cy="2062103"/>
          </a:xfrm>
          <a:prstGeom prst="rect">
            <a:avLst/>
          </a:prstGeom>
        </p:spPr>
        <p:txBody>
          <a:bodyPr wrap="square">
            <a:spAutoFit/>
          </a:bodyPr>
          <a:lstStyle/>
          <a:p>
            <a:r>
              <a:rPr lang="uk-UA" sz="1600" dirty="0"/>
              <a:t>Фонд «ТАПС» — це міжнародна благодійна організація, яка надає комплексну підтримку родинам загиблих військовослужбовців, а також сім'ям, які чекають на повернення рідних з війни, шляхом психологічної допомоги, організації таборів для дітей, меморіальних </a:t>
            </a:r>
            <a:r>
              <a:rPr lang="uk-UA" sz="1600" dirty="0" err="1"/>
              <a:t>проєктів</a:t>
            </a:r>
            <a:r>
              <a:rPr lang="uk-UA" sz="1600" dirty="0"/>
              <a:t>, а також гуманітарної та матеріальної допомоги для військових. </a:t>
            </a:r>
          </a:p>
          <a:p>
            <a:r>
              <a:rPr lang="en-US" sz="1600" dirty="0">
                <a:hlinkClick r:id="rId2"/>
              </a:rPr>
              <a:t>https://taps.org.ua</a:t>
            </a:r>
            <a:r>
              <a:rPr lang="en-US" sz="1600" dirty="0" smtClean="0">
                <a:hlinkClick r:id="rId2"/>
              </a:rPr>
              <a:t>/</a:t>
            </a:r>
            <a:endParaRPr lang="uk-UA" sz="1600" dirty="0" smtClean="0"/>
          </a:p>
          <a:p>
            <a:endParaRPr lang="uk-UA" sz="1600" dirty="0"/>
          </a:p>
        </p:txBody>
      </p:sp>
      <p:pic>
        <p:nvPicPr>
          <p:cNvPr id="3" name="Рисунок 2"/>
          <p:cNvPicPr>
            <a:picLocks noChangeAspect="1"/>
          </p:cNvPicPr>
          <p:nvPr/>
        </p:nvPicPr>
        <p:blipFill>
          <a:blip r:embed="rId3"/>
          <a:stretch>
            <a:fillRect/>
          </a:stretch>
        </p:blipFill>
        <p:spPr>
          <a:xfrm>
            <a:off x="8294076" y="574582"/>
            <a:ext cx="1954823" cy="1954823"/>
          </a:xfrm>
          <a:prstGeom prst="rect">
            <a:avLst/>
          </a:prstGeom>
        </p:spPr>
      </p:pic>
      <p:sp>
        <p:nvSpPr>
          <p:cNvPr id="4" name="Прямоугольник 3"/>
          <p:cNvSpPr/>
          <p:nvPr/>
        </p:nvSpPr>
        <p:spPr>
          <a:xfrm>
            <a:off x="835270" y="2572721"/>
            <a:ext cx="5714999" cy="2062103"/>
          </a:xfrm>
          <a:prstGeom prst="rect">
            <a:avLst/>
          </a:prstGeom>
        </p:spPr>
        <p:txBody>
          <a:bodyPr wrap="square">
            <a:spAutoFit/>
          </a:bodyPr>
          <a:lstStyle/>
          <a:p>
            <a:r>
              <a:rPr lang="uk-UA" sz="1600" dirty="0"/>
              <a:t>Фонд "</a:t>
            </a:r>
            <a:r>
              <a:rPr lang="uk-UA" sz="1600" dirty="0" err="1"/>
              <a:t>Веста</a:t>
            </a:r>
            <a:r>
              <a:rPr lang="uk-UA" sz="1600" dirty="0"/>
              <a:t>" — це український благодійний фонд, який надає підтримку військовим, ветеранам, членам їхніх сімей та родинам загиблих або зниклих безвісти військовослужбовців. Фонд пропонує комплексну допомогу, включаючи психологічну, юридичну та інформаційну підтримку, а також безпосередню благодійну допомогу. </a:t>
            </a:r>
            <a:endParaRPr lang="uk-UA" sz="1600" dirty="0" smtClean="0"/>
          </a:p>
          <a:p>
            <a:r>
              <a:rPr lang="en-US" sz="1600" dirty="0">
                <a:hlinkClick r:id="rId4"/>
              </a:rPr>
              <a:t>https://www.ngovesta.org</a:t>
            </a:r>
            <a:r>
              <a:rPr lang="en-US" sz="1600" dirty="0" smtClean="0">
                <a:hlinkClick r:id="rId4"/>
              </a:rPr>
              <a:t>/</a:t>
            </a:r>
            <a:endParaRPr lang="uk-UA" sz="1600" dirty="0" smtClean="0"/>
          </a:p>
          <a:p>
            <a:endParaRPr lang="uk-UA" sz="1600" dirty="0"/>
          </a:p>
        </p:txBody>
      </p:sp>
      <p:pic>
        <p:nvPicPr>
          <p:cNvPr id="5" name="Рисунок 4"/>
          <p:cNvPicPr>
            <a:picLocks noChangeAspect="1"/>
          </p:cNvPicPr>
          <p:nvPr/>
        </p:nvPicPr>
        <p:blipFill>
          <a:blip r:embed="rId5"/>
          <a:stretch>
            <a:fillRect/>
          </a:stretch>
        </p:blipFill>
        <p:spPr>
          <a:xfrm>
            <a:off x="7803801" y="2751347"/>
            <a:ext cx="3169417" cy="1663944"/>
          </a:xfrm>
          <a:prstGeom prst="rect">
            <a:avLst/>
          </a:prstGeom>
        </p:spPr>
      </p:pic>
      <p:sp>
        <p:nvSpPr>
          <p:cNvPr id="6" name="Прямоугольник 5"/>
          <p:cNvSpPr/>
          <p:nvPr/>
        </p:nvSpPr>
        <p:spPr>
          <a:xfrm>
            <a:off x="835270" y="4598982"/>
            <a:ext cx="6418384" cy="2062103"/>
          </a:xfrm>
          <a:prstGeom prst="rect">
            <a:avLst/>
          </a:prstGeom>
        </p:spPr>
        <p:txBody>
          <a:bodyPr wrap="square">
            <a:spAutoFit/>
          </a:bodyPr>
          <a:lstStyle/>
          <a:p>
            <a:r>
              <a:rPr lang="uk-UA" sz="1600" dirty="0"/>
              <a:t>Благодійний фонд "Світло в тобі" надає комплексну офтальмологічну допомогу та підтримку військовим, ветеранам та цивільним, які постраждали від російської агресії та отримали травми або захворювання очей. Фонд забезпечує лікування, реабілітацію, соціальну адаптацію та психологічну підтримку, щоб допомогти людям повернутися до повноцінного життя. </a:t>
            </a:r>
            <a:endParaRPr lang="uk-UA" sz="1600" dirty="0" smtClean="0"/>
          </a:p>
          <a:p>
            <a:r>
              <a:rPr lang="en-US" sz="1600" dirty="0">
                <a:hlinkClick r:id="rId6"/>
              </a:rPr>
              <a:t>https://www.lightinyou.org.ua</a:t>
            </a:r>
            <a:r>
              <a:rPr lang="en-US" sz="1600" dirty="0" smtClean="0">
                <a:hlinkClick r:id="rId6"/>
              </a:rPr>
              <a:t>/</a:t>
            </a:r>
            <a:endParaRPr lang="uk-UA" sz="1600" dirty="0" smtClean="0"/>
          </a:p>
          <a:p>
            <a:endParaRPr lang="uk-UA" sz="1600" dirty="0"/>
          </a:p>
        </p:txBody>
      </p:sp>
      <p:pic>
        <p:nvPicPr>
          <p:cNvPr id="7" name="Рисунок 6"/>
          <p:cNvPicPr>
            <a:picLocks noChangeAspect="1"/>
          </p:cNvPicPr>
          <p:nvPr/>
        </p:nvPicPr>
        <p:blipFill>
          <a:blip r:embed="rId7"/>
          <a:stretch>
            <a:fillRect/>
          </a:stretch>
        </p:blipFill>
        <p:spPr>
          <a:xfrm>
            <a:off x="8105774" y="4543081"/>
            <a:ext cx="2143125" cy="2143125"/>
          </a:xfrm>
          <a:prstGeom prst="rect">
            <a:avLst/>
          </a:prstGeom>
        </p:spPr>
      </p:pic>
    </p:spTree>
    <p:extLst>
      <p:ext uri="{BB962C8B-B14F-4D97-AF65-F5344CB8AC3E}">
        <p14:creationId xmlns:p14="http://schemas.microsoft.com/office/powerpoint/2010/main" val="241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5461" y="556083"/>
            <a:ext cx="5855677" cy="2308324"/>
          </a:xfrm>
          <a:prstGeom prst="rect">
            <a:avLst/>
          </a:prstGeom>
        </p:spPr>
        <p:txBody>
          <a:bodyPr wrap="square">
            <a:spAutoFit/>
          </a:bodyPr>
          <a:lstStyle/>
          <a:p>
            <a:r>
              <a:rPr lang="uk-UA" dirty="0"/>
              <a:t>Фонд ВЕТЕРАН ХАБ (</a:t>
            </a:r>
            <a:r>
              <a:rPr lang="en-US" dirty="0"/>
              <a:t>Veteran Hub) – </a:t>
            </a:r>
            <a:r>
              <a:rPr lang="uk-UA" dirty="0"/>
              <a:t>це мережа підтримки для ветеранів та </a:t>
            </a:r>
            <a:r>
              <a:rPr lang="uk-UA" dirty="0" err="1"/>
              <a:t>ветеранок</a:t>
            </a:r>
            <a:r>
              <a:rPr lang="uk-UA" dirty="0"/>
              <a:t>, їхніх сімей та близьких, яка надає психосоціальні, юридичні та консультаційні послуги, а також проводить дослідження для покращення добробуту військових та створення сприятливого середовища для їхньої адаптації до цивільного життя. </a:t>
            </a:r>
          </a:p>
          <a:p>
            <a:r>
              <a:rPr lang="en-US" dirty="0">
                <a:hlinkClick r:id="rId2"/>
              </a:rPr>
              <a:t>https://veteranhub.com.ua</a:t>
            </a:r>
            <a:r>
              <a:rPr lang="en-US" dirty="0" smtClean="0">
                <a:hlinkClick r:id="rId2"/>
              </a:rPr>
              <a:t>/</a:t>
            </a:r>
            <a:endParaRPr lang="uk-UA" dirty="0" smtClean="0"/>
          </a:p>
          <a:p>
            <a:endParaRPr lang="uk-UA" dirty="0"/>
          </a:p>
        </p:txBody>
      </p:sp>
      <p:pic>
        <p:nvPicPr>
          <p:cNvPr id="3" name="Рисунок 2"/>
          <p:cNvPicPr>
            <a:picLocks noChangeAspect="1"/>
          </p:cNvPicPr>
          <p:nvPr/>
        </p:nvPicPr>
        <p:blipFill>
          <a:blip r:embed="rId3"/>
          <a:stretch>
            <a:fillRect/>
          </a:stretch>
        </p:blipFill>
        <p:spPr>
          <a:xfrm>
            <a:off x="8101745" y="361583"/>
            <a:ext cx="2143125" cy="2143125"/>
          </a:xfrm>
          <a:prstGeom prst="rect">
            <a:avLst/>
          </a:prstGeom>
        </p:spPr>
      </p:pic>
      <p:pic>
        <p:nvPicPr>
          <p:cNvPr id="4" name="Рисунок 3"/>
          <p:cNvPicPr>
            <a:picLocks noChangeAspect="1"/>
          </p:cNvPicPr>
          <p:nvPr/>
        </p:nvPicPr>
        <p:blipFill>
          <a:blip r:embed="rId4"/>
          <a:stretch>
            <a:fillRect/>
          </a:stretch>
        </p:blipFill>
        <p:spPr>
          <a:xfrm>
            <a:off x="902369" y="2999292"/>
            <a:ext cx="3779359" cy="2834519"/>
          </a:xfrm>
          <a:prstGeom prst="rect">
            <a:avLst/>
          </a:prstGeom>
        </p:spPr>
      </p:pic>
      <p:pic>
        <p:nvPicPr>
          <p:cNvPr id="5" name="Рисунок 4"/>
          <p:cNvPicPr>
            <a:picLocks noChangeAspect="1"/>
          </p:cNvPicPr>
          <p:nvPr/>
        </p:nvPicPr>
        <p:blipFill>
          <a:blip r:embed="rId5"/>
          <a:stretch>
            <a:fillRect/>
          </a:stretch>
        </p:blipFill>
        <p:spPr>
          <a:xfrm>
            <a:off x="6239490" y="3328476"/>
            <a:ext cx="2933817" cy="2390775"/>
          </a:xfrm>
          <a:prstGeom prst="rect">
            <a:avLst/>
          </a:prstGeom>
        </p:spPr>
      </p:pic>
    </p:spTree>
    <p:extLst>
      <p:ext uri="{BB962C8B-B14F-4D97-AF65-F5344CB8AC3E}">
        <p14:creationId xmlns:p14="http://schemas.microsoft.com/office/powerpoint/2010/main" val="2399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033729" y="431922"/>
            <a:ext cx="2143125" cy="2143125"/>
          </a:xfrm>
          <a:prstGeom prst="rect">
            <a:avLst/>
          </a:prstGeom>
        </p:spPr>
      </p:pic>
      <p:sp>
        <p:nvSpPr>
          <p:cNvPr id="3" name="Прямоугольник 2"/>
          <p:cNvSpPr/>
          <p:nvPr/>
        </p:nvSpPr>
        <p:spPr>
          <a:xfrm>
            <a:off x="633046" y="694592"/>
            <a:ext cx="6998677" cy="707886"/>
          </a:xfrm>
          <a:prstGeom prst="rect">
            <a:avLst/>
          </a:prstGeom>
        </p:spPr>
        <p:txBody>
          <a:bodyPr wrap="square">
            <a:spAutoFit/>
          </a:bodyPr>
          <a:lstStyle/>
          <a:p>
            <a:r>
              <a:rPr lang="uk-UA" sz="4000" dirty="0"/>
              <a:t>Державна служба зайнятості</a:t>
            </a:r>
          </a:p>
        </p:txBody>
      </p:sp>
      <p:sp>
        <p:nvSpPr>
          <p:cNvPr id="4" name="Прямоугольник 3"/>
          <p:cNvSpPr/>
          <p:nvPr/>
        </p:nvSpPr>
        <p:spPr>
          <a:xfrm>
            <a:off x="633046" y="1503485"/>
            <a:ext cx="6719036" cy="646331"/>
          </a:xfrm>
          <a:prstGeom prst="rect">
            <a:avLst/>
          </a:prstGeom>
        </p:spPr>
        <p:txBody>
          <a:bodyPr wrap="square">
            <a:spAutoFit/>
          </a:bodyPr>
          <a:lstStyle/>
          <a:p>
            <a:r>
              <a:rPr lang="en-US" dirty="0">
                <a:hlinkClick r:id="rId3"/>
              </a:rPr>
              <a:t>https://www.dcz.gov.ua</a:t>
            </a:r>
            <a:r>
              <a:rPr lang="en-US" dirty="0" smtClean="0">
                <a:hlinkClick r:id="rId3"/>
              </a:rPr>
              <a:t>/</a:t>
            </a:r>
            <a:endParaRPr lang="uk-UA" dirty="0" smtClean="0"/>
          </a:p>
          <a:p>
            <a:endParaRPr lang="uk-UA" dirty="0"/>
          </a:p>
        </p:txBody>
      </p:sp>
      <p:sp>
        <p:nvSpPr>
          <p:cNvPr id="5" name="Прямоугольник 4"/>
          <p:cNvSpPr/>
          <p:nvPr/>
        </p:nvSpPr>
        <p:spPr>
          <a:xfrm>
            <a:off x="633046" y="2048600"/>
            <a:ext cx="10990385" cy="4154984"/>
          </a:xfrm>
          <a:prstGeom prst="rect">
            <a:avLst/>
          </a:prstGeom>
        </p:spPr>
        <p:txBody>
          <a:bodyPr wrap="square">
            <a:spAutoFit/>
          </a:bodyPr>
          <a:lstStyle/>
          <a:p>
            <a:pPr algn="ctr"/>
            <a:r>
              <a:rPr lang="uk-UA" sz="2400" b="1" dirty="0">
                <a:latin typeface="Times New Roman" panose="02020603050405020304" pitchFamily="18" charset="0"/>
                <a:cs typeface="Times New Roman" panose="02020603050405020304" pitchFamily="18" charset="0"/>
              </a:rPr>
              <a:t>Популярні </a:t>
            </a:r>
            <a:r>
              <a:rPr lang="uk-UA" sz="2400" b="1" dirty="0" smtClean="0">
                <a:latin typeface="Times New Roman" panose="02020603050405020304" pitchFamily="18" charset="0"/>
                <a:cs typeface="Times New Roman" panose="02020603050405020304" pitchFamily="18" charset="0"/>
              </a:rPr>
              <a:t>послуги</a:t>
            </a:r>
            <a:endParaRPr lang="en-US" sz="2400" b="1" dirty="0" smtClean="0">
              <a:latin typeface="Times New Roman" panose="02020603050405020304" pitchFamily="18" charset="0"/>
              <a:cs typeface="Times New Roman" panose="02020603050405020304" pitchFamily="18" charset="0"/>
            </a:endParaRPr>
          </a:p>
          <a:p>
            <a:endParaRPr lang="uk-UA" sz="24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Ваучер на навчання</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Пошук </a:t>
            </a:r>
            <a:r>
              <a:rPr lang="uk-UA" sz="2400" dirty="0">
                <a:latin typeface="Times New Roman" panose="02020603050405020304" pitchFamily="18" charset="0"/>
                <a:cs typeface="Times New Roman" panose="02020603050405020304" pitchFamily="18" charset="0"/>
              </a:rPr>
              <a:t>вакансій</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Грант </a:t>
            </a:r>
            <a:r>
              <a:rPr lang="uk-UA" sz="2400" dirty="0">
                <a:latin typeface="Times New Roman" panose="02020603050405020304" pitchFamily="18" charset="0"/>
                <a:cs typeface="Times New Roman" panose="02020603050405020304" pitchFamily="18" charset="0"/>
              </a:rPr>
              <a:t>на власну справу</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Грант </a:t>
            </a:r>
            <a:r>
              <a:rPr lang="uk-UA" sz="2400" dirty="0">
                <a:latin typeface="Times New Roman" panose="02020603050405020304" pitchFamily="18" charset="0"/>
                <a:cs typeface="Times New Roman" panose="02020603050405020304" pitchFamily="18" charset="0"/>
              </a:rPr>
              <a:t>для ветеранів та членів їхніх сімей</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Навчання </a:t>
            </a:r>
            <a:r>
              <a:rPr lang="uk-UA" sz="2400" dirty="0">
                <a:latin typeface="Times New Roman" panose="02020603050405020304" pitchFamily="18" charset="0"/>
                <a:cs typeface="Times New Roman" panose="02020603050405020304" pitchFamily="18" charset="0"/>
              </a:rPr>
              <a:t>для ветеранів</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Компенсації </a:t>
            </a:r>
            <a:r>
              <a:rPr lang="uk-UA" sz="2400" dirty="0">
                <a:latin typeface="Times New Roman" panose="02020603050405020304" pitchFamily="18" charset="0"/>
                <a:cs typeface="Times New Roman" panose="02020603050405020304" pitchFamily="18" charset="0"/>
              </a:rPr>
              <a:t>для роботодавців</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Отримання </a:t>
            </a:r>
            <a:r>
              <a:rPr lang="uk-UA" sz="2400" dirty="0">
                <a:latin typeface="Times New Roman" panose="02020603050405020304" pitchFamily="18" charset="0"/>
                <a:cs typeface="Times New Roman" panose="02020603050405020304" pitchFamily="18" charset="0"/>
              </a:rPr>
              <a:t>довідок</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Безоплатна </a:t>
            </a:r>
            <a:r>
              <a:rPr lang="uk-UA" sz="2400" dirty="0">
                <a:latin typeface="Times New Roman" panose="02020603050405020304" pitchFamily="18" charset="0"/>
                <a:cs typeface="Times New Roman" panose="02020603050405020304" pitchFamily="18" charset="0"/>
              </a:rPr>
              <a:t>англійська мова</a:t>
            </a:r>
          </a:p>
          <a:p>
            <a:pPr marL="285750" indent="-285750">
              <a:buFont typeface="Arial" panose="020B0604020202020204" pitchFamily="34" charset="0"/>
              <a:buChar char="•"/>
            </a:pPr>
            <a:r>
              <a:rPr lang="uk-UA" sz="2400" dirty="0" smtClean="0">
                <a:latin typeface="Times New Roman" panose="02020603050405020304" pitchFamily="18" charset="0"/>
                <a:cs typeface="Times New Roman" panose="02020603050405020304" pitchFamily="18" charset="0"/>
              </a:rPr>
              <a:t>Оцінка </a:t>
            </a:r>
            <a:r>
              <a:rPr lang="uk-UA" sz="2400" dirty="0">
                <a:latin typeface="Times New Roman" panose="02020603050405020304" pitchFamily="18" charset="0"/>
                <a:cs typeface="Times New Roman" panose="02020603050405020304" pitchFamily="18" charset="0"/>
              </a:rPr>
              <a:t>якості </a:t>
            </a:r>
            <a:r>
              <a:rPr lang="uk-UA" sz="2400" dirty="0" smtClean="0">
                <a:latin typeface="Times New Roman" panose="02020603050405020304" pitchFamily="18" charset="0"/>
                <a:cs typeface="Times New Roman" panose="02020603050405020304" pitchFamily="18" charset="0"/>
              </a:rPr>
              <a:t>обслуговування</a:t>
            </a:r>
            <a:endParaRPr lang="uk-UA" sz="2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a:stretch>
            <a:fillRect/>
          </a:stretch>
        </p:blipFill>
        <p:spPr>
          <a:xfrm>
            <a:off x="8439150" y="3657600"/>
            <a:ext cx="2857500" cy="1600200"/>
          </a:xfrm>
          <a:prstGeom prst="rect">
            <a:avLst/>
          </a:prstGeom>
        </p:spPr>
      </p:pic>
    </p:spTree>
    <p:extLst>
      <p:ext uri="{BB962C8B-B14F-4D97-AF65-F5344CB8AC3E}">
        <p14:creationId xmlns:p14="http://schemas.microsoft.com/office/powerpoint/2010/main" val="3616841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rot="10800000" flipV="1">
            <a:off x="1617785" y="836399"/>
            <a:ext cx="8634045" cy="923330"/>
          </a:xfrm>
          <a:prstGeom prst="rect">
            <a:avLst/>
          </a:prstGeom>
          <a:noFill/>
        </p:spPr>
        <p:txBody>
          <a:bodyPr wrap="square" lIns="91440" tIns="45720" rIns="91440" bIns="45720">
            <a:spAutoFit/>
          </a:bodyPr>
          <a:lstStyle/>
          <a:p>
            <a:pPr algn="ctr"/>
            <a:r>
              <a:rPr lang="ru-RU" sz="5400" dirty="0" smtClean="0">
                <a:ln w="0"/>
                <a:effectLst>
                  <a:outerShdw blurRad="38100" dist="19050" dir="2700000" algn="tl" rotWithShape="0">
                    <a:schemeClr val="dk1">
                      <a:alpha val="40000"/>
                    </a:schemeClr>
                  </a:outerShdw>
                </a:effectLst>
              </a:rPr>
              <a:t>ПРАЦЮЄМО ДАЛІ……</a:t>
            </a:r>
            <a:endParaRPr lang="ru-RU" sz="5400" b="0" cap="none" spc="0" dirty="0">
              <a:ln w="0"/>
              <a:solidFill>
                <a:schemeClr val="tx1"/>
              </a:solidFill>
              <a:effectLst>
                <a:outerShdw blurRad="38100" dist="19050" dir="2700000" algn="tl" rotWithShape="0">
                  <a:schemeClr val="dk1">
                    <a:alpha val="40000"/>
                  </a:schemeClr>
                </a:outerShdw>
              </a:effectLst>
            </a:endParaRPr>
          </a:p>
        </p:txBody>
      </p:sp>
      <p:pic>
        <p:nvPicPr>
          <p:cNvPr id="8" name="Рисунок 7"/>
          <p:cNvPicPr>
            <a:picLocks noChangeAspect="1"/>
          </p:cNvPicPr>
          <p:nvPr/>
        </p:nvPicPr>
        <p:blipFill>
          <a:blip r:embed="rId2"/>
          <a:stretch>
            <a:fillRect/>
          </a:stretch>
        </p:blipFill>
        <p:spPr>
          <a:xfrm>
            <a:off x="2750804" y="1688124"/>
            <a:ext cx="6164093" cy="4623070"/>
          </a:xfrm>
          <a:prstGeom prst="rect">
            <a:avLst/>
          </a:prstGeom>
        </p:spPr>
      </p:pic>
    </p:spTree>
    <p:extLst>
      <p:ext uri="{BB962C8B-B14F-4D97-AF65-F5344CB8AC3E}">
        <p14:creationId xmlns:p14="http://schemas.microsoft.com/office/powerpoint/2010/main" val="3776995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9954" y="430823"/>
            <a:ext cx="5161084" cy="3693319"/>
          </a:xfrm>
          <a:prstGeom prst="rect">
            <a:avLst/>
          </a:prstGeom>
        </p:spPr>
        <p:txBody>
          <a:bodyPr wrap="square">
            <a:spAutoFit/>
          </a:bodyPr>
          <a:lstStyle/>
          <a:p>
            <a:r>
              <a:rPr lang="uk-UA" dirty="0" smtClean="0"/>
              <a:t>Дорожня карта ветерана – ваш путівник у світі підтримки!</a:t>
            </a:r>
          </a:p>
          <a:p>
            <a:r>
              <a:rPr lang="uk-UA" dirty="0" smtClean="0"/>
              <a:t>Ця карта – ваш вірний помічник, що «перекладає» складні бюрократичні кроки на зрозумілу людську мову.</a:t>
            </a:r>
          </a:p>
          <a:p>
            <a:r>
              <a:rPr lang="uk-UA" dirty="0" smtClean="0"/>
              <a:t> Що пропонує карта?</a:t>
            </a:r>
          </a:p>
          <a:p>
            <a:r>
              <a:rPr lang="uk-UA" dirty="0" smtClean="0"/>
              <a:t>– Необхідні кроки для отримання виплат, пільг та статусу учасника війни.</a:t>
            </a:r>
          </a:p>
          <a:p>
            <a:r>
              <a:rPr lang="uk-UA" dirty="0" smtClean="0"/>
              <a:t>– Перелік місцевих додаткових програм підтримки ветеранів та їх сімей, прийнятих територіальною громадою. Це означає, що ви дізнаєтесь про всі доступні ресурси не тільки на державному, а й на місцевому рівні!</a:t>
            </a:r>
            <a:endParaRPr lang="uk-UA" dirty="0"/>
          </a:p>
        </p:txBody>
      </p:sp>
      <p:pic>
        <p:nvPicPr>
          <p:cNvPr id="3" name="Рисунок 2"/>
          <p:cNvPicPr>
            <a:picLocks noChangeAspect="1"/>
          </p:cNvPicPr>
          <p:nvPr/>
        </p:nvPicPr>
        <p:blipFill>
          <a:blip r:embed="rId2"/>
          <a:stretch>
            <a:fillRect/>
          </a:stretch>
        </p:blipFill>
        <p:spPr>
          <a:xfrm>
            <a:off x="6326065" y="3680172"/>
            <a:ext cx="4361718" cy="2623913"/>
          </a:xfrm>
          <a:prstGeom prst="rect">
            <a:avLst/>
          </a:prstGeom>
        </p:spPr>
      </p:pic>
      <p:pic>
        <p:nvPicPr>
          <p:cNvPr id="4" name="Рисунок 3"/>
          <p:cNvPicPr>
            <a:picLocks noChangeAspect="1"/>
          </p:cNvPicPr>
          <p:nvPr/>
        </p:nvPicPr>
        <p:blipFill>
          <a:blip r:embed="rId3"/>
          <a:stretch>
            <a:fillRect/>
          </a:stretch>
        </p:blipFill>
        <p:spPr>
          <a:xfrm>
            <a:off x="6277708" y="430823"/>
            <a:ext cx="4458433" cy="2616810"/>
          </a:xfrm>
          <a:prstGeom prst="rect">
            <a:avLst/>
          </a:prstGeom>
        </p:spPr>
      </p:pic>
      <p:sp>
        <p:nvSpPr>
          <p:cNvPr id="6" name="Прямоугольник 5"/>
          <p:cNvSpPr/>
          <p:nvPr/>
        </p:nvSpPr>
        <p:spPr>
          <a:xfrm>
            <a:off x="509954" y="4124142"/>
            <a:ext cx="4967654" cy="1754326"/>
          </a:xfrm>
          <a:prstGeom prst="rect">
            <a:avLst/>
          </a:prstGeom>
        </p:spPr>
        <p:txBody>
          <a:bodyPr wrap="square">
            <a:spAutoFit/>
          </a:bodyPr>
          <a:lstStyle/>
          <a:p>
            <a:r>
              <a:rPr lang="uk-UA" dirty="0"/>
              <a:t>Аби зорієнтувати ветеранів, куди необхідно звертатися після звільнення чи демобілізації для отримання передбачених чинним законодавством пільг, медичних, соціальних послуг, працевлаштування тощо – ми розробили ДОРОЖНЮ КАРТУ ВЕТЕРАНА</a:t>
            </a:r>
          </a:p>
        </p:txBody>
      </p:sp>
    </p:spTree>
    <p:extLst>
      <p:ext uri="{BB962C8B-B14F-4D97-AF65-F5344CB8AC3E}">
        <p14:creationId xmlns:p14="http://schemas.microsoft.com/office/powerpoint/2010/main" val="305466728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9616" y="545123"/>
            <a:ext cx="6216161" cy="6047809"/>
          </a:xfrm>
          <a:prstGeom prst="rect">
            <a:avLst/>
          </a:prstGeom>
        </p:spPr>
        <p:txBody>
          <a:bodyPr wrap="square">
            <a:spAutoFit/>
          </a:bodyPr>
          <a:lstStyle/>
          <a:p>
            <a:r>
              <a:rPr lang="uk-UA" b="1" dirty="0"/>
              <a:t>В ній зібрано контактні дані установ та організацій, до яких варто звертатися (далі – Таблиця1), зокрема, для</a:t>
            </a:r>
            <a:r>
              <a:rPr lang="uk-UA" b="1" dirty="0" smtClean="0"/>
              <a:t>:</a:t>
            </a:r>
            <a:endParaRPr lang="uk-UA" dirty="0"/>
          </a:p>
          <a:p>
            <a:pPr>
              <a:lnSpc>
                <a:spcPct val="150000"/>
              </a:lnSpc>
            </a:pPr>
            <a:r>
              <a:rPr lang="uk-UA" dirty="0"/>
              <a:t>-оформлення пільг, посвідчень осіб з інвалідністю внаслідок війни, забезпечення допоміжними засобами реабілітації та протезно-ортопедичними виробами</a:t>
            </a:r>
            <a:r>
              <a:rPr lang="uk-UA" dirty="0" smtClean="0"/>
              <a:t>;</a:t>
            </a:r>
            <a:endParaRPr lang="uk-UA" dirty="0"/>
          </a:p>
          <a:p>
            <a:pPr>
              <a:lnSpc>
                <a:spcPct val="150000"/>
              </a:lnSpc>
            </a:pPr>
            <a:r>
              <a:rPr lang="uk-UA" dirty="0"/>
              <a:t>-оформлення пенсійних виплат</a:t>
            </a:r>
            <a:r>
              <a:rPr lang="uk-UA" dirty="0" smtClean="0"/>
              <a:t>;</a:t>
            </a:r>
            <a:endParaRPr lang="uk-UA" dirty="0"/>
          </a:p>
          <a:p>
            <a:pPr>
              <a:lnSpc>
                <a:spcPct val="150000"/>
              </a:lnSpc>
            </a:pPr>
            <a:r>
              <a:rPr lang="uk-UA" dirty="0"/>
              <a:t>-соціальної підтримки</a:t>
            </a:r>
            <a:r>
              <a:rPr lang="uk-UA" dirty="0" smtClean="0"/>
              <a:t>;</a:t>
            </a:r>
            <a:endParaRPr lang="uk-UA" dirty="0"/>
          </a:p>
          <a:p>
            <a:pPr>
              <a:lnSpc>
                <a:spcPct val="150000"/>
              </a:lnSpc>
            </a:pPr>
            <a:r>
              <a:rPr lang="uk-UA" dirty="0"/>
              <a:t>-вирішення питань освіти в громаді</a:t>
            </a:r>
            <a:r>
              <a:rPr lang="uk-UA" dirty="0" smtClean="0"/>
              <a:t>;</a:t>
            </a:r>
            <a:endParaRPr lang="uk-UA" dirty="0"/>
          </a:p>
          <a:p>
            <a:pPr>
              <a:lnSpc>
                <a:spcPct val="150000"/>
              </a:lnSpc>
            </a:pPr>
            <a:r>
              <a:rPr lang="uk-UA" dirty="0"/>
              <a:t>-медичного обслуговування та медичних програм</a:t>
            </a:r>
            <a:r>
              <a:rPr lang="uk-UA" dirty="0" smtClean="0"/>
              <a:t>;</a:t>
            </a:r>
            <a:endParaRPr lang="uk-UA" dirty="0"/>
          </a:p>
          <a:p>
            <a:pPr>
              <a:lnSpc>
                <a:spcPct val="150000"/>
              </a:lnSpc>
            </a:pPr>
            <a:r>
              <a:rPr lang="uk-UA" dirty="0"/>
              <a:t>-консультацій щодо квартирного обліку та житлових питань</a:t>
            </a:r>
            <a:r>
              <a:rPr lang="uk-UA" dirty="0" smtClean="0"/>
              <a:t>;</a:t>
            </a:r>
            <a:endParaRPr lang="uk-UA" dirty="0"/>
          </a:p>
          <a:p>
            <a:pPr>
              <a:lnSpc>
                <a:spcPct val="150000"/>
              </a:lnSpc>
            </a:pPr>
            <a:r>
              <a:rPr lang="uk-UA" dirty="0"/>
              <a:t>-земельних питань</a:t>
            </a:r>
            <a:r>
              <a:rPr lang="uk-UA" dirty="0" smtClean="0"/>
              <a:t>;</a:t>
            </a:r>
            <a:endParaRPr lang="uk-UA" dirty="0"/>
          </a:p>
          <a:p>
            <a:pPr>
              <a:lnSpc>
                <a:spcPct val="150000"/>
              </a:lnSpc>
            </a:pPr>
            <a:r>
              <a:rPr lang="uk-UA" dirty="0"/>
              <a:t>-допомоги у пошуках роботи, професійному навчанню, грантів та ваучерів</a:t>
            </a:r>
            <a:r>
              <a:rPr lang="uk-UA" dirty="0" smtClean="0"/>
              <a:t>.</a:t>
            </a:r>
            <a:endParaRPr lang="uk-UA" dirty="0"/>
          </a:p>
          <a:p>
            <a:pPr>
              <a:lnSpc>
                <a:spcPct val="150000"/>
              </a:lnSpc>
            </a:pPr>
            <a:r>
              <a:rPr lang="uk-UA" dirty="0"/>
              <a:t>- перелік місцевих додаткових програм підтримки ветеранів та їх сімей, прийнятих </a:t>
            </a:r>
            <a:r>
              <a:rPr lang="uk-UA" dirty="0" smtClean="0"/>
              <a:t>Саксаганської сільською </a:t>
            </a:r>
            <a:r>
              <a:rPr lang="uk-UA" dirty="0"/>
              <a:t>радою.</a:t>
            </a:r>
          </a:p>
        </p:txBody>
      </p:sp>
      <p:pic>
        <p:nvPicPr>
          <p:cNvPr id="3" name="Рисунок 2"/>
          <p:cNvPicPr>
            <a:picLocks noChangeAspect="1"/>
          </p:cNvPicPr>
          <p:nvPr/>
        </p:nvPicPr>
        <p:blipFill>
          <a:blip r:embed="rId2"/>
          <a:stretch>
            <a:fillRect/>
          </a:stretch>
        </p:blipFill>
        <p:spPr>
          <a:xfrm>
            <a:off x="6655776" y="656858"/>
            <a:ext cx="5155223" cy="4295775"/>
          </a:xfrm>
          <a:prstGeom prst="rect">
            <a:avLst/>
          </a:prstGeom>
        </p:spPr>
      </p:pic>
    </p:spTree>
    <p:extLst>
      <p:ext uri="{BB962C8B-B14F-4D97-AF65-F5344CB8AC3E}">
        <p14:creationId xmlns:p14="http://schemas.microsoft.com/office/powerpoint/2010/main" val="1863732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9392" y="518746"/>
            <a:ext cx="3434641" cy="584775"/>
          </a:xfrm>
          <a:prstGeom prst="rect">
            <a:avLst/>
          </a:prstGeom>
          <a:noFill/>
        </p:spPr>
        <p:txBody>
          <a:bodyPr wrap="square" rtlCol="0">
            <a:spAutoFit/>
          </a:bodyPr>
          <a:lstStyle/>
          <a:p>
            <a:r>
              <a:rPr lang="uk-UA" sz="3200" dirty="0" smtClean="0"/>
              <a:t>Місцеві програми</a:t>
            </a:r>
          </a:p>
        </p:txBody>
      </p:sp>
      <p:sp>
        <p:nvSpPr>
          <p:cNvPr id="5" name="TextBox 4"/>
          <p:cNvSpPr txBox="1"/>
          <p:nvPr/>
        </p:nvSpPr>
        <p:spPr>
          <a:xfrm>
            <a:off x="835270" y="1230368"/>
            <a:ext cx="4747846" cy="2585323"/>
          </a:xfrm>
          <a:prstGeom prst="rect">
            <a:avLst/>
          </a:prstGeom>
          <a:noFill/>
        </p:spPr>
        <p:txBody>
          <a:bodyPr wrap="square" rtlCol="0">
            <a:spAutoFit/>
          </a:bodyPr>
          <a:lstStyle/>
          <a:p>
            <a:r>
              <a:rPr lang="uk-UA" dirty="0" smtClean="0"/>
              <a:t>Для того, щоб перейти та переглянути місцеві програми потрібно зайти на сайт </a:t>
            </a:r>
            <a:r>
              <a:rPr lang="en-US" dirty="0" smtClean="0">
                <a:hlinkClick r:id="rId2"/>
              </a:rPr>
              <a:t>https</a:t>
            </a:r>
            <a:r>
              <a:rPr lang="en-US" dirty="0">
                <a:hlinkClick r:id="rId2"/>
              </a:rPr>
              <a:t>://saksagansil.otg.dp.gov.ua</a:t>
            </a:r>
            <a:r>
              <a:rPr lang="en-US" dirty="0" smtClean="0">
                <a:hlinkClick r:id="rId2"/>
              </a:rPr>
              <a:t>/</a:t>
            </a:r>
            <a:endParaRPr lang="en-US" dirty="0"/>
          </a:p>
          <a:p>
            <a:r>
              <a:rPr lang="uk-UA" dirty="0" smtClean="0"/>
              <a:t>Саксаганської територіальної громади та вибрати Діяльність →Місцеві </a:t>
            </a:r>
            <a:r>
              <a:rPr lang="uk-UA" dirty="0" err="1" smtClean="0"/>
              <a:t>програми→Програми</a:t>
            </a:r>
            <a:r>
              <a:rPr lang="uk-UA" dirty="0" smtClean="0"/>
              <a:t> 2025→</a:t>
            </a:r>
            <a:r>
              <a:rPr lang="ru-RU" dirty="0" smtClean="0"/>
              <a:t>Про </a:t>
            </a:r>
            <a:r>
              <a:rPr lang="ru-RU" dirty="0" err="1"/>
              <a:t>затвердження</a:t>
            </a:r>
            <a:r>
              <a:rPr lang="ru-RU" dirty="0"/>
              <a:t> </a:t>
            </a:r>
            <a:r>
              <a:rPr lang="ru-RU" dirty="0" err="1"/>
              <a:t>Програми</a:t>
            </a:r>
            <a:r>
              <a:rPr lang="ru-RU" dirty="0"/>
              <a:t> </a:t>
            </a:r>
            <a:r>
              <a:rPr lang="ru-RU" dirty="0" err="1"/>
              <a:t>підтримки</a:t>
            </a:r>
            <a:r>
              <a:rPr lang="ru-RU" dirty="0"/>
              <a:t> </a:t>
            </a:r>
            <a:r>
              <a:rPr lang="ru-RU" dirty="0" err="1"/>
              <a:t>ветеранів</a:t>
            </a:r>
            <a:r>
              <a:rPr lang="ru-RU" dirty="0"/>
              <a:t> </a:t>
            </a:r>
            <a:r>
              <a:rPr lang="ru-RU" dirty="0" err="1"/>
              <a:t>війни</a:t>
            </a:r>
            <a:r>
              <a:rPr lang="ru-RU" dirty="0"/>
              <a:t> та </a:t>
            </a:r>
            <a:r>
              <a:rPr lang="ru-RU" dirty="0" err="1"/>
              <a:t>членів</a:t>
            </a:r>
            <a:r>
              <a:rPr lang="ru-RU" dirty="0"/>
              <a:t> </a:t>
            </a:r>
            <a:r>
              <a:rPr lang="ru-RU" dirty="0" err="1"/>
              <a:t>їх</a:t>
            </a:r>
            <a:r>
              <a:rPr lang="ru-RU" dirty="0"/>
              <a:t> </a:t>
            </a:r>
            <a:r>
              <a:rPr lang="ru-RU" dirty="0" err="1"/>
              <a:t>сімей</a:t>
            </a:r>
            <a:r>
              <a:rPr lang="ru-RU" dirty="0"/>
              <a:t>, </a:t>
            </a:r>
            <a:r>
              <a:rPr lang="ru-RU" dirty="0" err="1"/>
              <a:t>членів</a:t>
            </a:r>
            <a:r>
              <a:rPr lang="ru-RU" dirty="0"/>
              <a:t> </a:t>
            </a:r>
            <a:r>
              <a:rPr lang="ru-RU" dirty="0" err="1"/>
              <a:t>сімей</a:t>
            </a:r>
            <a:r>
              <a:rPr lang="ru-RU" dirty="0"/>
              <a:t> </a:t>
            </a:r>
            <a:r>
              <a:rPr lang="ru-RU" dirty="0" err="1"/>
              <a:t>загиблих</a:t>
            </a:r>
            <a:r>
              <a:rPr lang="ru-RU" dirty="0"/>
              <a:t> на 2024-2025 </a:t>
            </a:r>
            <a:r>
              <a:rPr lang="ru-RU" dirty="0" smtClean="0"/>
              <a:t>роки</a:t>
            </a:r>
          </a:p>
        </p:txBody>
      </p:sp>
      <p:pic>
        <p:nvPicPr>
          <p:cNvPr id="8" name="Рисунок 7"/>
          <p:cNvPicPr>
            <a:picLocks noChangeAspect="1"/>
          </p:cNvPicPr>
          <p:nvPr/>
        </p:nvPicPr>
        <p:blipFill>
          <a:blip r:embed="rId3"/>
          <a:stretch>
            <a:fillRect/>
          </a:stretch>
        </p:blipFill>
        <p:spPr>
          <a:xfrm>
            <a:off x="8450505" y="3785003"/>
            <a:ext cx="2311279" cy="2143125"/>
          </a:xfrm>
          <a:prstGeom prst="rect">
            <a:avLst/>
          </a:prstGeom>
        </p:spPr>
      </p:pic>
      <p:pic>
        <p:nvPicPr>
          <p:cNvPr id="9" name="Рисунок 8"/>
          <p:cNvPicPr>
            <a:picLocks noChangeAspect="1"/>
          </p:cNvPicPr>
          <p:nvPr/>
        </p:nvPicPr>
        <p:blipFill>
          <a:blip r:embed="rId4"/>
          <a:stretch>
            <a:fillRect/>
          </a:stretch>
        </p:blipFill>
        <p:spPr>
          <a:xfrm>
            <a:off x="7192109" y="1389186"/>
            <a:ext cx="3472962" cy="2110152"/>
          </a:xfrm>
          <a:prstGeom prst="rect">
            <a:avLst/>
          </a:prstGeom>
        </p:spPr>
      </p:pic>
      <p:sp>
        <p:nvSpPr>
          <p:cNvPr id="11" name="TextBox 10"/>
          <p:cNvSpPr txBox="1"/>
          <p:nvPr/>
        </p:nvSpPr>
        <p:spPr>
          <a:xfrm>
            <a:off x="896817" y="4325815"/>
            <a:ext cx="6743700" cy="1754326"/>
          </a:xfrm>
          <a:prstGeom prst="rect">
            <a:avLst/>
          </a:prstGeom>
          <a:noFill/>
        </p:spPr>
        <p:txBody>
          <a:bodyPr wrap="square" rtlCol="0">
            <a:spAutoFit/>
          </a:bodyPr>
          <a:lstStyle/>
          <a:p>
            <a:r>
              <a:rPr lang="uk-UA" dirty="0" smtClean="0"/>
              <a:t>За більш детальною інформацію стосовно місцевих програм звертайтесь до</a:t>
            </a:r>
            <a:r>
              <a:rPr lang="en-US" dirty="0" smtClean="0"/>
              <a:t>:</a:t>
            </a:r>
          </a:p>
          <a:p>
            <a:r>
              <a:rPr lang="uk-UA" dirty="0" smtClean="0"/>
              <a:t>Начальник відділу соціального захисту та ветеранської політики – Анна Матюк ( </a:t>
            </a:r>
            <a:r>
              <a:rPr lang="uk-UA" dirty="0" err="1" smtClean="0"/>
              <a:t>тел</a:t>
            </a:r>
            <a:r>
              <a:rPr lang="uk-UA" dirty="0" smtClean="0"/>
              <a:t>. 0986500658)</a:t>
            </a:r>
          </a:p>
          <a:p>
            <a:r>
              <a:rPr lang="uk-UA" dirty="0" err="1" smtClean="0"/>
              <a:t>В.о.начальника</a:t>
            </a:r>
            <a:r>
              <a:rPr lang="uk-UA" dirty="0" smtClean="0"/>
              <a:t> центру надання адміністративних послуг –</a:t>
            </a:r>
          </a:p>
          <a:p>
            <a:r>
              <a:rPr lang="uk-UA" dirty="0" smtClean="0"/>
              <a:t>Тетяна </a:t>
            </a:r>
            <a:r>
              <a:rPr lang="uk-UA" dirty="0" err="1" smtClean="0"/>
              <a:t>Кальмук</a:t>
            </a:r>
            <a:r>
              <a:rPr lang="uk-UA" dirty="0" smtClean="0"/>
              <a:t> ( тел.0674924189)</a:t>
            </a:r>
            <a:endParaRPr lang="uk-UA" dirty="0"/>
          </a:p>
        </p:txBody>
      </p:sp>
    </p:spTree>
    <p:extLst>
      <p:ext uri="{BB962C8B-B14F-4D97-AF65-F5344CB8AC3E}">
        <p14:creationId xmlns:p14="http://schemas.microsoft.com/office/powerpoint/2010/main" val="1133648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99038" y="562708"/>
            <a:ext cx="9821008" cy="5811715"/>
          </a:xfrm>
          <a:prstGeom prst="rect">
            <a:avLst/>
          </a:prstGeom>
        </p:spPr>
      </p:pic>
    </p:spTree>
    <p:extLst>
      <p:ext uri="{BB962C8B-B14F-4D97-AF65-F5344CB8AC3E}">
        <p14:creationId xmlns:p14="http://schemas.microsoft.com/office/powerpoint/2010/main" val="2683415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20970" y="426266"/>
            <a:ext cx="5583116" cy="3046695"/>
          </a:xfrm>
          <a:prstGeom prst="rect">
            <a:avLst/>
          </a:prstGeom>
        </p:spPr>
      </p:pic>
      <p:pic>
        <p:nvPicPr>
          <p:cNvPr id="3" name="Рисунок 2"/>
          <p:cNvPicPr>
            <a:picLocks noChangeAspect="1"/>
          </p:cNvPicPr>
          <p:nvPr/>
        </p:nvPicPr>
        <p:blipFill>
          <a:blip r:embed="rId3"/>
          <a:stretch>
            <a:fillRect/>
          </a:stretch>
        </p:blipFill>
        <p:spPr>
          <a:xfrm>
            <a:off x="5521569" y="3341077"/>
            <a:ext cx="6198577" cy="2963007"/>
          </a:xfrm>
          <a:prstGeom prst="rect">
            <a:avLst/>
          </a:prstGeom>
        </p:spPr>
      </p:pic>
    </p:spTree>
    <p:extLst>
      <p:ext uri="{BB962C8B-B14F-4D97-AF65-F5344CB8AC3E}">
        <p14:creationId xmlns:p14="http://schemas.microsoft.com/office/powerpoint/2010/main" val="3866643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2708" y="430823"/>
            <a:ext cx="6471138" cy="2308324"/>
          </a:xfrm>
          <a:prstGeom prst="rect">
            <a:avLst/>
          </a:prstGeom>
        </p:spPr>
        <p:txBody>
          <a:bodyPr wrap="square">
            <a:spAutoFit/>
          </a:bodyPr>
          <a:lstStyle/>
          <a:p>
            <a:r>
              <a:rPr lang="ru-RU" dirty="0"/>
              <a:t>"Е-ветеран" — </a:t>
            </a:r>
            <a:r>
              <a:rPr lang="ru-RU" dirty="0" err="1"/>
              <a:t>це</a:t>
            </a:r>
            <a:r>
              <a:rPr lang="ru-RU" dirty="0"/>
              <a:t> комплексна онлайн-платформа та </a:t>
            </a:r>
            <a:r>
              <a:rPr lang="ru-RU" dirty="0" err="1"/>
              <a:t>цифрові</a:t>
            </a:r>
            <a:r>
              <a:rPr lang="ru-RU" dirty="0"/>
              <a:t> </a:t>
            </a:r>
            <a:r>
              <a:rPr lang="ru-RU" dirty="0" err="1"/>
              <a:t>послуги</a:t>
            </a:r>
            <a:r>
              <a:rPr lang="ru-RU" dirty="0"/>
              <a:t> </a:t>
            </a:r>
            <a:r>
              <a:rPr lang="ru-RU" dirty="0" err="1"/>
              <a:t>від</a:t>
            </a:r>
            <a:r>
              <a:rPr lang="ru-RU" dirty="0"/>
              <a:t> </a:t>
            </a:r>
            <a:r>
              <a:rPr lang="ru-RU" dirty="0" err="1"/>
              <a:t>Міністерства</a:t>
            </a:r>
            <a:r>
              <a:rPr lang="ru-RU" dirty="0"/>
              <a:t> у справах </a:t>
            </a:r>
            <a:r>
              <a:rPr lang="ru-RU" dirty="0" err="1"/>
              <a:t>ветеранів</a:t>
            </a:r>
            <a:r>
              <a:rPr lang="ru-RU" dirty="0"/>
              <a:t> </a:t>
            </a:r>
            <a:r>
              <a:rPr lang="ru-RU" dirty="0" err="1"/>
              <a:t>України</a:t>
            </a:r>
            <a:r>
              <a:rPr lang="ru-RU" dirty="0"/>
              <a:t>, </a:t>
            </a:r>
            <a:r>
              <a:rPr lang="ru-RU" dirty="0" err="1"/>
              <a:t>що</a:t>
            </a:r>
            <a:r>
              <a:rPr lang="ru-RU" dirty="0"/>
              <a:t> </a:t>
            </a:r>
            <a:r>
              <a:rPr lang="ru-RU" dirty="0" err="1"/>
              <a:t>надають</a:t>
            </a:r>
            <a:r>
              <a:rPr lang="ru-RU" dirty="0"/>
              <a:t> ветеранам та членам </a:t>
            </a:r>
            <a:r>
              <a:rPr lang="ru-RU" dirty="0" err="1"/>
              <a:t>їхніх</a:t>
            </a:r>
            <a:r>
              <a:rPr lang="ru-RU" dirty="0"/>
              <a:t> родин </a:t>
            </a:r>
            <a:r>
              <a:rPr lang="ru-RU" dirty="0" err="1"/>
              <a:t>актуальну</a:t>
            </a:r>
            <a:r>
              <a:rPr lang="ru-RU" dirty="0"/>
              <a:t> </a:t>
            </a:r>
            <a:r>
              <a:rPr lang="ru-RU" dirty="0" err="1"/>
              <a:t>інформацію</a:t>
            </a:r>
            <a:r>
              <a:rPr lang="ru-RU" dirty="0"/>
              <a:t> та доступ до </a:t>
            </a:r>
            <a:r>
              <a:rPr lang="ru-RU" dirty="0" err="1"/>
              <a:t>соціальних</a:t>
            </a:r>
            <a:r>
              <a:rPr lang="ru-RU" dirty="0"/>
              <a:t> </a:t>
            </a:r>
            <a:r>
              <a:rPr lang="ru-RU" dirty="0" err="1"/>
              <a:t>послуг</a:t>
            </a:r>
            <a:r>
              <a:rPr lang="ru-RU" dirty="0"/>
              <a:t>. Вона </a:t>
            </a:r>
            <a:r>
              <a:rPr lang="ru-RU" dirty="0" err="1"/>
              <a:t>включає</a:t>
            </a:r>
            <a:r>
              <a:rPr lang="ru-RU" dirty="0"/>
              <a:t>: е-</a:t>
            </a:r>
            <a:r>
              <a:rPr lang="ru-RU" dirty="0" err="1"/>
              <a:t>Посвідчення</a:t>
            </a:r>
            <a:r>
              <a:rPr lang="ru-RU" dirty="0"/>
              <a:t> ветерана у </a:t>
            </a:r>
            <a:r>
              <a:rPr lang="ru-RU" dirty="0" err="1"/>
              <a:t>застосунку</a:t>
            </a:r>
            <a:r>
              <a:rPr lang="ru-RU" dirty="0"/>
              <a:t> </a:t>
            </a:r>
            <a:r>
              <a:rPr lang="ru-RU" dirty="0" err="1"/>
              <a:t>Дія</a:t>
            </a:r>
            <a:r>
              <a:rPr lang="ru-RU" dirty="0"/>
              <a:t> як </a:t>
            </a:r>
            <a:r>
              <a:rPr lang="ru-RU" dirty="0" err="1"/>
              <a:t>основний</a:t>
            </a:r>
            <a:r>
              <a:rPr lang="ru-RU" dirty="0"/>
              <a:t> документ, </a:t>
            </a:r>
            <a:r>
              <a:rPr lang="ru-RU" dirty="0" err="1"/>
              <a:t>Єдину</a:t>
            </a:r>
            <a:r>
              <a:rPr lang="ru-RU" dirty="0"/>
              <a:t> базу </a:t>
            </a:r>
            <a:r>
              <a:rPr lang="ru-RU" dirty="0" err="1"/>
              <a:t>знань</a:t>
            </a:r>
            <a:r>
              <a:rPr lang="ru-RU" dirty="0"/>
              <a:t> про </a:t>
            </a:r>
            <a:r>
              <a:rPr lang="ru-RU" dirty="0" err="1"/>
              <a:t>послуги</a:t>
            </a:r>
            <a:r>
              <a:rPr lang="ru-RU" dirty="0"/>
              <a:t> з </a:t>
            </a:r>
            <a:r>
              <a:rPr lang="ru-RU" dirty="0" err="1"/>
              <a:t>освіти</a:t>
            </a:r>
            <a:r>
              <a:rPr lang="ru-RU" dirty="0"/>
              <a:t> та </a:t>
            </a:r>
            <a:r>
              <a:rPr lang="ru-RU" dirty="0" err="1"/>
              <a:t>працевлаштування</a:t>
            </a:r>
            <a:r>
              <a:rPr lang="ru-RU" dirty="0"/>
              <a:t>, а </a:t>
            </a:r>
            <a:r>
              <a:rPr lang="ru-RU" dirty="0" err="1"/>
              <a:t>також</a:t>
            </a:r>
            <a:r>
              <a:rPr lang="ru-RU" dirty="0"/>
              <a:t> е-Карту для </a:t>
            </a:r>
            <a:r>
              <a:rPr lang="ru-RU" dirty="0" err="1"/>
              <a:t>пошуку</a:t>
            </a:r>
            <a:r>
              <a:rPr lang="ru-RU" dirty="0"/>
              <a:t> </a:t>
            </a:r>
            <a:r>
              <a:rPr lang="ru-RU" dirty="0" err="1"/>
              <a:t>послуг</a:t>
            </a:r>
            <a:r>
              <a:rPr lang="ru-RU" dirty="0"/>
              <a:t> у громадах. https://eveteran.gov.ua/</a:t>
            </a:r>
          </a:p>
        </p:txBody>
      </p:sp>
      <p:sp>
        <p:nvSpPr>
          <p:cNvPr id="4" name="Прямоугольник 3"/>
          <p:cNvSpPr/>
          <p:nvPr/>
        </p:nvSpPr>
        <p:spPr>
          <a:xfrm>
            <a:off x="562708" y="3006969"/>
            <a:ext cx="5882054" cy="2308324"/>
          </a:xfrm>
          <a:prstGeom prst="rect">
            <a:avLst/>
          </a:prstGeom>
        </p:spPr>
        <p:txBody>
          <a:bodyPr wrap="square">
            <a:spAutoFit/>
          </a:bodyPr>
          <a:lstStyle/>
          <a:p>
            <a:r>
              <a:rPr lang="uk-UA" dirty="0"/>
              <a:t>Посвідчення ветерана війни – це електронний або паперовий документ, що підтверджує статус ветерана (учасника бойових дій, особи з інвалідністю внаслідок війни, учасника війни). Його можна оформити в застосунку «Дія» як е-посвідчення, або отримати у паперовій формі через структурні підрозділи управління соціальної та ветеранської політики чи Міністерство у справах ветеранів. </a:t>
            </a:r>
          </a:p>
        </p:txBody>
      </p:sp>
      <p:pic>
        <p:nvPicPr>
          <p:cNvPr id="5" name="Рисунок 4"/>
          <p:cNvPicPr>
            <a:picLocks noChangeAspect="1"/>
          </p:cNvPicPr>
          <p:nvPr/>
        </p:nvPicPr>
        <p:blipFill>
          <a:blip r:embed="rId2"/>
          <a:stretch>
            <a:fillRect/>
          </a:stretch>
        </p:blipFill>
        <p:spPr>
          <a:xfrm>
            <a:off x="7312560" y="351365"/>
            <a:ext cx="4090771" cy="2145978"/>
          </a:xfrm>
          <a:prstGeom prst="rect">
            <a:avLst/>
          </a:prstGeom>
        </p:spPr>
      </p:pic>
      <p:pic>
        <p:nvPicPr>
          <p:cNvPr id="6" name="Рисунок 5"/>
          <p:cNvPicPr>
            <a:picLocks noChangeAspect="1"/>
          </p:cNvPicPr>
          <p:nvPr/>
        </p:nvPicPr>
        <p:blipFill>
          <a:blip r:embed="rId3"/>
          <a:stretch>
            <a:fillRect/>
          </a:stretch>
        </p:blipFill>
        <p:spPr>
          <a:xfrm>
            <a:off x="9542258" y="2739147"/>
            <a:ext cx="2145978" cy="2139881"/>
          </a:xfrm>
          <a:prstGeom prst="rect">
            <a:avLst/>
          </a:prstGeom>
        </p:spPr>
      </p:pic>
      <p:pic>
        <p:nvPicPr>
          <p:cNvPr id="7" name="Рисунок 6"/>
          <p:cNvPicPr>
            <a:picLocks noChangeAspect="1"/>
          </p:cNvPicPr>
          <p:nvPr/>
        </p:nvPicPr>
        <p:blipFill>
          <a:blip r:embed="rId4"/>
          <a:stretch>
            <a:fillRect/>
          </a:stretch>
        </p:blipFill>
        <p:spPr>
          <a:xfrm>
            <a:off x="6926836" y="4110367"/>
            <a:ext cx="2206943" cy="2206943"/>
          </a:xfrm>
          <a:prstGeom prst="rect">
            <a:avLst/>
          </a:prstGeom>
        </p:spPr>
      </p:pic>
    </p:spTree>
    <p:extLst>
      <p:ext uri="{BB962C8B-B14F-4D97-AF65-F5344CB8AC3E}">
        <p14:creationId xmlns:p14="http://schemas.microsoft.com/office/powerpoint/2010/main" val="1449862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64930" y="430822"/>
            <a:ext cx="4334608" cy="6013939"/>
          </a:xfrm>
          <a:prstGeom prst="rect">
            <a:avLst/>
          </a:prstGeom>
        </p:spPr>
      </p:pic>
      <p:pic>
        <p:nvPicPr>
          <p:cNvPr id="3" name="Рисунок 2"/>
          <p:cNvPicPr>
            <a:picLocks noChangeAspect="1"/>
          </p:cNvPicPr>
          <p:nvPr/>
        </p:nvPicPr>
        <p:blipFill>
          <a:blip r:embed="rId3"/>
          <a:stretch>
            <a:fillRect/>
          </a:stretch>
        </p:blipFill>
        <p:spPr>
          <a:xfrm>
            <a:off x="5794131" y="522262"/>
            <a:ext cx="5827806" cy="5866227"/>
          </a:xfrm>
          <a:prstGeom prst="rect">
            <a:avLst/>
          </a:prstGeom>
        </p:spPr>
      </p:pic>
    </p:spTree>
    <p:extLst>
      <p:ext uri="{BB962C8B-B14F-4D97-AF65-F5344CB8AC3E}">
        <p14:creationId xmlns:p14="http://schemas.microsoft.com/office/powerpoint/2010/main" val="451669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4023" y="413238"/>
            <a:ext cx="6004285" cy="523220"/>
          </a:xfrm>
          <a:prstGeom prst="rect">
            <a:avLst/>
          </a:prstGeom>
          <a:noFill/>
        </p:spPr>
        <p:txBody>
          <a:bodyPr wrap="square" rtlCol="0">
            <a:spAutoFit/>
          </a:bodyPr>
          <a:lstStyle/>
          <a:p>
            <a:r>
              <a:rPr lang="uk-UA" sz="2800" dirty="0">
                <a:latin typeface="Arial" panose="020B0604020202020204" pitchFamily="34" charset="0"/>
                <a:cs typeface="Arial" panose="020B0604020202020204" pitchFamily="34" charset="0"/>
              </a:rPr>
              <a:t>Благодійні фонди України</a:t>
            </a:r>
          </a:p>
        </p:txBody>
      </p:sp>
      <p:sp>
        <p:nvSpPr>
          <p:cNvPr id="3" name="Прямоугольник 2"/>
          <p:cNvSpPr/>
          <p:nvPr/>
        </p:nvSpPr>
        <p:spPr>
          <a:xfrm>
            <a:off x="773722" y="1037492"/>
            <a:ext cx="5372101" cy="1815882"/>
          </a:xfrm>
          <a:prstGeom prst="rect">
            <a:avLst/>
          </a:prstGeom>
        </p:spPr>
        <p:txBody>
          <a:bodyPr wrap="square">
            <a:spAutoFit/>
          </a:bodyPr>
          <a:lstStyle/>
          <a:p>
            <a:r>
              <a:rPr lang="uk-UA" sz="1600" dirty="0"/>
              <a:t>Ветерани та їхні родини можуть скористатися широким спектром безоплатних послуг, які надає БФ </a:t>
            </a:r>
            <a:r>
              <a:rPr lang="uk-UA" sz="1600" b="1" dirty="0"/>
              <a:t>«Право на захист». </a:t>
            </a:r>
            <a:r>
              <a:rPr lang="uk-UA" sz="1600" dirty="0"/>
              <a:t>Команда Фонду створила комплексну систему підтримки, що охоплює юридичні консультації, психологічну підтримку й соціальну адаптацію</a:t>
            </a:r>
            <a:r>
              <a:rPr lang="uk-UA" sz="1600" dirty="0" smtClean="0"/>
              <a:t>.</a:t>
            </a:r>
          </a:p>
          <a:p>
            <a:r>
              <a:rPr lang="en-US" sz="1600" dirty="0">
                <a:hlinkClick r:id="rId2"/>
              </a:rPr>
              <a:t>https://r2p.org.ua</a:t>
            </a:r>
            <a:r>
              <a:rPr lang="en-US" sz="1600" dirty="0" smtClean="0">
                <a:hlinkClick r:id="rId2"/>
              </a:rPr>
              <a:t>/</a:t>
            </a:r>
            <a:endParaRPr lang="uk-UA" sz="1600" dirty="0" smtClean="0"/>
          </a:p>
          <a:p>
            <a:endParaRPr lang="uk-UA" sz="1600" dirty="0"/>
          </a:p>
        </p:txBody>
      </p:sp>
      <p:pic>
        <p:nvPicPr>
          <p:cNvPr id="7" name="Рисунок 6"/>
          <p:cNvPicPr>
            <a:picLocks noChangeAspect="1"/>
          </p:cNvPicPr>
          <p:nvPr/>
        </p:nvPicPr>
        <p:blipFill>
          <a:blip r:embed="rId3"/>
          <a:stretch>
            <a:fillRect/>
          </a:stretch>
        </p:blipFill>
        <p:spPr>
          <a:xfrm>
            <a:off x="6699738" y="822162"/>
            <a:ext cx="4791808" cy="1855360"/>
          </a:xfrm>
          <a:prstGeom prst="rect">
            <a:avLst/>
          </a:prstGeom>
        </p:spPr>
      </p:pic>
      <p:sp>
        <p:nvSpPr>
          <p:cNvPr id="8" name="Прямоугольник 7"/>
          <p:cNvSpPr/>
          <p:nvPr/>
        </p:nvSpPr>
        <p:spPr>
          <a:xfrm>
            <a:off x="804068" y="2879140"/>
            <a:ext cx="5292969" cy="1815882"/>
          </a:xfrm>
          <a:prstGeom prst="rect">
            <a:avLst/>
          </a:prstGeom>
        </p:spPr>
        <p:txBody>
          <a:bodyPr wrap="square">
            <a:spAutoFit/>
          </a:bodyPr>
          <a:lstStyle/>
          <a:p>
            <a:r>
              <a:rPr lang="uk-UA" sz="1600" b="1" dirty="0"/>
              <a:t>Український ветеранський фонд </a:t>
            </a:r>
            <a:r>
              <a:rPr lang="uk-UA" sz="1600" dirty="0"/>
              <a:t>— це державна бюджетна установа у сфері управління Міністерства у справах ветеранів України, яка надає фінансову підтримку ветеранам, членам їхніх сімей та родинам загиблих захисників. </a:t>
            </a:r>
            <a:endParaRPr lang="uk-UA" sz="1600" dirty="0" smtClean="0"/>
          </a:p>
          <a:p>
            <a:r>
              <a:rPr lang="en-US" sz="1600" dirty="0">
                <a:hlinkClick r:id="rId4"/>
              </a:rPr>
              <a:t>https://veteranfund.com.ua</a:t>
            </a:r>
            <a:r>
              <a:rPr lang="en-US" sz="1600" dirty="0" smtClean="0">
                <a:hlinkClick r:id="rId4"/>
              </a:rPr>
              <a:t>/</a:t>
            </a:r>
            <a:endParaRPr lang="uk-UA" sz="1600" dirty="0" smtClean="0"/>
          </a:p>
          <a:p>
            <a:endParaRPr lang="uk-UA" sz="1600" dirty="0"/>
          </a:p>
        </p:txBody>
      </p:sp>
      <p:pic>
        <p:nvPicPr>
          <p:cNvPr id="9" name="Рисунок 8"/>
          <p:cNvPicPr>
            <a:picLocks noChangeAspect="1"/>
          </p:cNvPicPr>
          <p:nvPr/>
        </p:nvPicPr>
        <p:blipFill>
          <a:blip r:embed="rId5"/>
          <a:stretch>
            <a:fillRect/>
          </a:stretch>
        </p:blipFill>
        <p:spPr>
          <a:xfrm>
            <a:off x="7631722" y="2610854"/>
            <a:ext cx="3323493" cy="1860359"/>
          </a:xfrm>
          <a:prstGeom prst="rect">
            <a:avLst/>
          </a:prstGeom>
        </p:spPr>
      </p:pic>
      <p:sp>
        <p:nvSpPr>
          <p:cNvPr id="10" name="Прямоугольник 9"/>
          <p:cNvSpPr/>
          <p:nvPr/>
        </p:nvSpPr>
        <p:spPr>
          <a:xfrm>
            <a:off x="808896" y="4471213"/>
            <a:ext cx="4950069" cy="2062103"/>
          </a:xfrm>
          <a:prstGeom prst="rect">
            <a:avLst/>
          </a:prstGeom>
        </p:spPr>
        <p:txBody>
          <a:bodyPr wrap="square">
            <a:spAutoFit/>
          </a:bodyPr>
          <a:lstStyle/>
          <a:p>
            <a:r>
              <a:rPr lang="uk-UA" sz="1600" b="1" dirty="0"/>
              <a:t>Фонд "Блакитний птах" </a:t>
            </a:r>
            <a:r>
              <a:rPr lang="uk-UA" sz="1600" dirty="0"/>
              <a:t>— це громадська організація, яка надає комплексну соціально-психологічну, правову та медичну допомогу родинам українців, які постраждали внаслідок бойових дій, зокрема: військовополоненим, зниклим безвісти, людям, що пережили катування та їхнім родичам. </a:t>
            </a:r>
            <a:endParaRPr lang="uk-UA" sz="1600" dirty="0" smtClean="0"/>
          </a:p>
          <a:p>
            <a:r>
              <a:rPr lang="en-US" sz="1600" dirty="0">
                <a:hlinkClick r:id="rId6"/>
              </a:rPr>
              <a:t>http://hostage.org.ua</a:t>
            </a:r>
            <a:r>
              <a:rPr lang="en-US" sz="1600" dirty="0" smtClean="0">
                <a:hlinkClick r:id="rId6"/>
              </a:rPr>
              <a:t>/</a:t>
            </a:r>
            <a:endParaRPr lang="uk-UA" sz="1600" dirty="0" smtClean="0"/>
          </a:p>
          <a:p>
            <a:endParaRPr lang="uk-UA" sz="1600" dirty="0"/>
          </a:p>
        </p:txBody>
      </p:sp>
      <p:pic>
        <p:nvPicPr>
          <p:cNvPr id="11" name="Рисунок 10"/>
          <p:cNvPicPr>
            <a:picLocks noChangeAspect="1"/>
          </p:cNvPicPr>
          <p:nvPr/>
        </p:nvPicPr>
        <p:blipFill>
          <a:blip r:embed="rId7"/>
          <a:stretch>
            <a:fillRect/>
          </a:stretch>
        </p:blipFill>
        <p:spPr>
          <a:xfrm>
            <a:off x="7907031" y="4687299"/>
            <a:ext cx="2772874" cy="1572606"/>
          </a:xfrm>
          <a:prstGeom prst="rect">
            <a:avLst/>
          </a:prstGeom>
        </p:spPr>
      </p:pic>
    </p:spTree>
    <p:extLst>
      <p:ext uri="{BB962C8B-B14F-4D97-AF65-F5344CB8AC3E}">
        <p14:creationId xmlns:p14="http://schemas.microsoft.com/office/powerpoint/2010/main" val="259825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672</TotalTime>
  <Words>961</Words>
  <Application>Microsoft Office PowerPoint</Application>
  <PresentationFormat>Широкоэкранный</PresentationFormat>
  <Paragraphs>60</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28</cp:revision>
  <dcterms:created xsi:type="dcterms:W3CDTF">2025-09-04T07:28:00Z</dcterms:created>
  <dcterms:modified xsi:type="dcterms:W3CDTF">2025-12-17T12:30:08Z</dcterms:modified>
</cp:coreProperties>
</file>