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chartEx1.xml" ContentType="application/vnd.ms-office.chartex+xml"/>
  <Override PartName="/ppt/charts/colors2.xml" ContentType="application/vnd.ms-office.chartcolorstyle+xml"/>
  <Override PartName="/ppt/charts/style2.xml" ContentType="application/vnd.ms-office.chartstyle+xml"/>
  <Override PartName="/ppt/charts/colors1.xml" ContentType="application/vnd.ms-office.chartcolorstyle+xml"/>
  <Override PartName="/ppt/charts/style1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8" r:id="rId3"/>
    <p:sldId id="257" r:id="rId4"/>
    <p:sldId id="260" r:id="rId5"/>
    <p:sldId id="259" r:id="rId6"/>
    <p:sldId id="261" r:id="rId7"/>
    <p:sldId id="265" r:id="rId8"/>
    <p:sldId id="262" r:id="rId9"/>
    <p:sldId id="263" r:id="rId10"/>
    <p:sldId id="264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559" autoAdjust="0"/>
    <p:restoredTop sz="94660"/>
  </p:normalViewPr>
  <p:slideViewPr>
    <p:cSldViewPr snapToGrid="0">
      <p:cViewPr varScale="1">
        <p:scale>
          <a:sx n="88" d="100"/>
          <a:sy n="88" d="100"/>
        </p:scale>
        <p:origin x="-485" y="-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package" Target="../embeddings/_____Microsoft_Excel1.xlsx"/></Relationships>
</file>

<file path=ppt/charts/_rels/chartEx1.xml.rels><?xml version="1.0" encoding="UTF-8" standalone="yes"?>
<Relationships xmlns="http://schemas.openxmlformats.org/package/2006/relationships"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8861958661417355E-2"/>
          <c:y val="0.14899217833463471"/>
          <c:w val="0.94613804133858315"/>
          <c:h val="0.7744746078694262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Аркуш1!$B$1</c:f>
              <c:strCache>
                <c:ptCount val="1"/>
                <c:pt idx="0">
                  <c:v>Пожеж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tint val="65000"/>
                    <a:lumMod val="110000"/>
                  </a:schemeClr>
                </a:gs>
                <a:gs pos="88000">
                  <a:schemeClr val="accent1">
                    <a:tint val="90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1">
                  <a:shade val="95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uk-UA" sz="1197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Аркуш1!$A$2:$A$5</c:f>
              <c:strCache>
                <c:ptCount val="3"/>
                <c:pt idx="0">
                  <c:v>2023 рік</c:v>
                </c:pt>
                <c:pt idx="1">
                  <c:v>2024 рік</c:v>
                </c:pt>
                <c:pt idx="2">
                  <c:v>2025 рік І квартал</c:v>
                </c:pt>
              </c:strCache>
            </c:strRef>
          </c:cat>
          <c:val>
            <c:numRef>
              <c:f>Аркуш1!$B$2:$B$5</c:f>
              <c:numCache>
                <c:formatCode>General</c:formatCode>
                <c:ptCount val="4"/>
                <c:pt idx="0">
                  <c:v>48</c:v>
                </c:pt>
                <c:pt idx="1">
                  <c:v>141</c:v>
                </c:pt>
                <c:pt idx="2">
                  <c:v>23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05D-4498-85AD-02EFE5D114BD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47537536"/>
        <c:axId val="129861888"/>
      </c:barChart>
      <c:catAx>
        <c:axId val="475375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uk-UA" sz="1197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29861888"/>
        <c:crosses val="autoZero"/>
        <c:auto val="1"/>
        <c:lblAlgn val="ctr"/>
        <c:lblOffset val="100"/>
        <c:noMultiLvlLbl val="0"/>
      </c:catAx>
      <c:valAx>
        <c:axId val="1298618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uk-UA" sz="1197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75375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Ex1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>
    <cx:title pos="t" align="ctr" overlay="0">
      <cx:tx>
        <cx:rich>
          <a:bodyPr spcFirstLastPara="1" vertOverflow="ellipsis" wrap="square" lIns="0" tIns="0" rIns="0" bIns="0" anchor="ctr" anchorCtr="1"/>
          <a:lstStyle/>
          <a:p>
            <a:pPr algn="ctr">
              <a:defRPr/>
            </a:pPr>
            <a:r>
              <a:rPr lang="uk-UA" dirty="0"/>
              <a:t>Кількість пожеж</a:t>
            </a:r>
          </a:p>
        </cx:rich>
      </cx:tx>
    </cx:title>
    <cx:plotArea>
      <cx:plotAreaRegion/>
    </cx:plotArea>
    <cx:legend pos="t" align="ctr" overlay="0"/>
  </cx:chart>
  <cx:clrMapOvr bg1="lt1" tx1="dk1" bg2="lt2" tx2="dk2" accent1="accent1" accent2="accent2" accent3="accent3" accent4="accent4" accent5="accent5" accent6="accent6" hlink="hlink" folHlink="folHlink"/>
</cx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6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1197"/>
  </cs:dataLabel>
  <cs:dataLabelCallout>
    <cs:lnRef idx="0"/>
    <cs:fillRef idx="0"/>
    <cs:effectRef idx="0"/>
    <cs:fontRef idx="minor">
      <a:schemeClr val="tx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/>
  </cs:dataTable>
  <cs:downBar>
    <cs:lnRef idx="0"/>
    <cs:fillRef idx="0"/>
    <cs:effectRef idx="0"/>
    <cs:fontRef idx="minor">
      <a:schemeClr val="dk1"/>
    </cs:fontRef>
    <cs:spPr>
      <a:solidFill>
        <a:schemeClr val="dk1"/>
      </a:solidFill>
    </cs:spPr>
  </cs:downBar>
  <cs:dropLine>
    <cs:lnRef idx="0"/>
    <cs:fillRef idx="0"/>
    <cs:effectRef idx="0"/>
    <cs:fontRef idx="minor">
      <a:schemeClr val="tx1"/>
    </cs:fontRef>
  </cs:dropLine>
  <cs:errorBar>
    <cs:lnRef idx="0"/>
    <cs:fillRef idx="0"/>
    <cs:effectRef idx="0"/>
    <cs:fontRef idx="minor">
      <a:schemeClr val="tx1"/>
    </cs:fontRef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tx1">
            <a:lumMod val="15000"/>
            <a:lumOff val="85000"/>
            <a:lumOff val="10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</cs:hiLoLine>
  <cs:leaderLine>
    <cs:lnRef idx="0"/>
    <cs:fillRef idx="0"/>
    <cs:effectRef idx="0"/>
    <cs:fontRef idx="minor">
      <a:schemeClr val="tx1"/>
    </cs:fontRef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6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pPr/>
              <a:t>5/2/2025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pPr/>
              <a:t>5/2/2025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pPr/>
              <a:t>5/2/2025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pPr/>
              <a:t>5/2/2025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5/2/2025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5/2/2025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1" r:id="rId3"/>
    <p:sldLayoutId id="2147483666" r:id="rId4"/>
    <p:sldLayoutId id="2147483653" r:id="rId5"/>
    <p:sldLayoutId id="2147483654" r:id="rId6"/>
    <p:sldLayoutId id="2147483655" r:id="rId7"/>
    <p:sldLayoutId id="2147483667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microsoft.com/office/2014/relationships/chartEx" Target="../charts/chartEx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chart" Target="../charts/char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17715" y="861137"/>
            <a:ext cx="7756290" cy="4644117"/>
          </a:xfrm>
        </p:spPr>
        <p:txBody>
          <a:bodyPr/>
          <a:lstStyle/>
          <a:p>
            <a:pPr algn="ctr"/>
            <a:r>
              <a:rPr lang="uk-UA" sz="3600" dirty="0" smtClean="0">
                <a:solidFill>
                  <a:schemeClr val="accent2">
                    <a:lumMod val="75000"/>
                  </a:schemeClr>
                </a:solidFill>
              </a:rPr>
              <a:t>Поточний стан пожежної безпеки </a:t>
            </a:r>
            <a:r>
              <a:rPr lang="uk-UA" sz="3600" dirty="0">
                <a:solidFill>
                  <a:schemeClr val="accent2">
                    <a:lumMod val="75000"/>
                  </a:schemeClr>
                </a:solidFill>
              </a:rPr>
              <a:t>в Саксаганській сільській територіальній громаді </a:t>
            </a:r>
            <a:r>
              <a:rPr lang="uk-UA" sz="3600" dirty="0" err="1">
                <a:solidFill>
                  <a:schemeClr val="accent2">
                    <a:lumMod val="75000"/>
                  </a:schemeClr>
                </a:solidFill>
              </a:rPr>
              <a:t>Кам’янського</a:t>
            </a:r>
            <a:r>
              <a:rPr lang="uk-UA" sz="3600" dirty="0">
                <a:solidFill>
                  <a:schemeClr val="accent2">
                    <a:lumMod val="75000"/>
                  </a:schemeClr>
                </a:solidFill>
              </a:rPr>
              <a:t> району Дніпропетровської області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A83FFDE4-1ABE-45A0-B564-BE244E28F9C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4103" y="469525"/>
            <a:ext cx="2011556" cy="1904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871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>
            <a:extLst>
              <a:ext uri="{FF2B5EF4-FFF2-40B4-BE49-F238E27FC236}">
                <a16:creationId xmlns:a16="http://schemas.microsoft.com/office/drawing/2014/main" xmlns="" id="{3FFE54B2-65EA-4822-8238-EA021B1E7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86367"/>
            <a:ext cx="9966123" cy="1890628"/>
          </a:xfrm>
        </p:spPr>
        <p:txBody>
          <a:bodyPr>
            <a:normAutofit/>
          </a:bodyPr>
          <a:lstStyle/>
          <a:p>
            <a:pPr algn="ctr"/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ДЯКУЄМО ЗА ВАШУ  УВАГУ!</a:t>
            </a:r>
            <a:b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ВІРИМО В СИЛУ ПАРТНЕРСТВА ДЛЯ СТВОРЕННЯ  БЕЗПЕЧНОГО МАЙБУТНЬОГО НАШОЇ РІДНОЇ УКРАЇНИ!</a:t>
            </a:r>
            <a:endParaRPr lang="uk-UA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C06AE88-9B30-4E75-837C-A7783AC9418D}"/>
              </a:ext>
            </a:extLst>
          </p:cNvPr>
          <p:cNvSpPr txBox="1"/>
          <p:nvPr/>
        </p:nvSpPr>
        <p:spPr>
          <a:xfrm>
            <a:off x="4551455" y="2190334"/>
            <a:ext cx="5458892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000" dirty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E-</a:t>
            </a:r>
            <a:r>
              <a:rPr lang="uk-UA" sz="2000" dirty="0" err="1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mail</a:t>
            </a:r>
            <a:r>
              <a:rPr lang="uk-UA" sz="2000" dirty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: </a:t>
            </a:r>
            <a:r>
              <a:rPr lang="en-US" sz="2000" dirty="0">
                <a:solidFill>
                  <a:srgbClr val="00B0F0"/>
                </a:solidFill>
                <a:latin typeface="+mj-lt"/>
                <a:ea typeface="+mj-ea"/>
                <a:cs typeface="+mj-cs"/>
              </a:rPr>
              <a:t>saksagsilrada@ukr.net</a:t>
            </a:r>
            <a:endParaRPr lang="uk-UA" sz="2000" dirty="0">
              <a:solidFill>
                <a:srgbClr val="00B0F0"/>
              </a:solidFill>
              <a:latin typeface="+mj-lt"/>
              <a:ea typeface="+mj-ea"/>
              <a:cs typeface="+mj-cs"/>
            </a:endParaRPr>
          </a:p>
          <a:p>
            <a:endParaRPr lang="uk-UA" sz="2000" dirty="0">
              <a:solidFill>
                <a:schemeClr val="accent2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  <a:p>
            <a:r>
              <a:rPr lang="uk-UA" sz="2000" dirty="0" err="1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Website</a:t>
            </a:r>
            <a:r>
              <a:rPr lang="uk-UA" sz="2000" dirty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: </a:t>
            </a:r>
            <a:r>
              <a:rPr lang="en-US" sz="2000" dirty="0">
                <a:solidFill>
                  <a:srgbClr val="00B0F0"/>
                </a:solidFill>
                <a:latin typeface="+mj-lt"/>
                <a:ea typeface="+mj-ea"/>
                <a:cs typeface="+mj-cs"/>
              </a:rPr>
              <a:t>https://saksagansil.otg.dp.gov.ua/</a:t>
            </a:r>
            <a:endParaRPr lang="uk-UA" sz="2000" dirty="0">
              <a:solidFill>
                <a:srgbClr val="00B0F0"/>
              </a:solidFill>
              <a:latin typeface="+mj-lt"/>
              <a:ea typeface="+mj-ea"/>
              <a:cs typeface="+mj-cs"/>
            </a:endParaRPr>
          </a:p>
          <a:p>
            <a:endParaRPr lang="uk-UA" sz="2000" dirty="0">
              <a:solidFill>
                <a:schemeClr val="accent2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  <a:p>
            <a:r>
              <a:rPr lang="uk-UA" sz="2000" dirty="0" err="1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Phone</a:t>
            </a:r>
            <a:r>
              <a:rPr lang="uk-UA" sz="2000" dirty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: </a:t>
            </a:r>
            <a:r>
              <a:rPr lang="uk-UA" sz="2000" dirty="0" smtClean="0">
                <a:solidFill>
                  <a:srgbClr val="00B0F0"/>
                </a:solidFill>
                <a:latin typeface="+mj-lt"/>
                <a:ea typeface="+mj-ea"/>
                <a:cs typeface="+mj-cs"/>
              </a:rPr>
              <a:t>0983768526</a:t>
            </a:r>
            <a:endParaRPr lang="uk-UA" sz="2000" dirty="0">
              <a:solidFill>
                <a:srgbClr val="00B0F0"/>
              </a:solidFill>
              <a:latin typeface="+mj-lt"/>
              <a:ea typeface="+mj-ea"/>
              <a:cs typeface="+mj-cs"/>
            </a:endParaRPr>
          </a:p>
          <a:p>
            <a:endParaRPr lang="uk-UA" sz="2000" dirty="0">
              <a:solidFill>
                <a:schemeClr val="accent2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  <a:p>
            <a:r>
              <a:rPr lang="uk-UA" sz="2000" dirty="0" err="1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Address</a:t>
            </a:r>
            <a:r>
              <a:rPr lang="uk-UA" sz="2000" dirty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: </a:t>
            </a:r>
            <a:r>
              <a:rPr lang="uk-UA" sz="2000" dirty="0">
                <a:solidFill>
                  <a:srgbClr val="00B0F0"/>
                </a:solidFill>
                <a:latin typeface="+mj-lt"/>
                <a:ea typeface="+mj-ea"/>
                <a:cs typeface="+mj-cs"/>
              </a:rPr>
              <a:t>52173, село Саксагань </a:t>
            </a:r>
            <a:r>
              <a:rPr lang="uk-UA" sz="2000" dirty="0" err="1">
                <a:solidFill>
                  <a:srgbClr val="00B0F0"/>
                </a:solidFill>
                <a:latin typeface="+mj-lt"/>
                <a:ea typeface="+mj-ea"/>
                <a:cs typeface="+mj-cs"/>
              </a:rPr>
              <a:t>Кам’янського</a:t>
            </a:r>
            <a:r>
              <a:rPr lang="uk-UA" sz="2000" dirty="0">
                <a:solidFill>
                  <a:srgbClr val="00B0F0"/>
                </a:solidFill>
                <a:latin typeface="+mj-lt"/>
                <a:ea typeface="+mj-ea"/>
                <a:cs typeface="+mj-cs"/>
              </a:rPr>
              <a:t> району Дніпропетровської області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593911" y="5284655"/>
            <a:ext cx="778522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uk-UA" sz="28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uk-UA" sz="2800" b="1" dirty="0" smtClean="0">
                <a:solidFill>
                  <a:schemeClr val="accent2">
                    <a:lumMod val="75000"/>
                  </a:schemeClr>
                </a:solidFill>
              </a:rPr>
              <a:t>Ми відкриті до співпраці та діалогу </a:t>
            </a:r>
            <a:endParaRPr lang="ru-RU" sz="2800" b="1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0065" y="2550720"/>
            <a:ext cx="4048019" cy="2550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576899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5" y="609603"/>
            <a:ext cx="9707637" cy="1550989"/>
          </a:xfrm>
        </p:spPr>
        <p:txBody>
          <a:bodyPr>
            <a:normAutofit fontScale="90000"/>
          </a:bodyPr>
          <a:lstStyle/>
          <a:p>
            <a:pPr algn="ctr">
              <a:spcAft>
                <a:spcPts val="0"/>
              </a:spcAft>
            </a:pPr>
            <a:r>
              <a:rPr lang="uk-UA" sz="27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Саксаганська сільська територіальна громада</a:t>
            </a:r>
            <a:r>
              <a:rPr lang="uk-UA" sz="27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br>
              <a:rPr lang="uk-UA" sz="27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</a:br>
            <a:r>
              <a:rPr lang="uk-UA" sz="27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утворена </a:t>
            </a:r>
            <a:r>
              <a:rPr lang="uk-UA" sz="27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13 вересня 2017 року шляхом об’єднання </a:t>
            </a:r>
            <a:r>
              <a:rPr lang="uk-UA" sz="27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Грушуватської</a:t>
            </a:r>
            <a:r>
              <a:rPr lang="uk-UA" sz="27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, </a:t>
            </a:r>
            <a:r>
              <a:rPr lang="uk-UA" sz="27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Саврівської</a:t>
            </a:r>
            <a:r>
              <a:rPr lang="uk-UA" sz="27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та Саксаганської сільських </a:t>
            </a:r>
            <a:r>
              <a:rPr lang="uk-UA" sz="27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рад. </a:t>
            </a:r>
            <a:br>
              <a:rPr lang="uk-UA" sz="27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</a:br>
            <a:r>
              <a:rPr lang="uk-UA" sz="24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7 грудня 2020 року до громади доєдналася </a:t>
            </a:r>
            <a:r>
              <a:rPr lang="uk-UA" sz="2400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Саївська</a:t>
            </a:r>
            <a:r>
              <a:rPr lang="uk-UA" sz="24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сільська рада</a:t>
            </a:r>
            <a:r>
              <a:rPr lang="uk-UA" sz="27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 </a:t>
            </a:r>
            <a:r>
              <a:rPr lang="uk-UA" sz="28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28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uk-UA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335" y="2271860"/>
            <a:ext cx="9044848" cy="4139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9475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16050" y="339365"/>
            <a:ext cx="3887380" cy="3213732"/>
          </a:xfrm>
        </p:spPr>
        <p:txBody>
          <a:bodyPr>
            <a:noAutofit/>
          </a:bodyPr>
          <a:lstStyle/>
          <a:p>
            <a:pPr lvl="0">
              <a:spcBef>
                <a:spcPts val="0"/>
              </a:spcBef>
            </a:pPr>
            <a:r>
              <a:rPr lang="uk-UA" sz="1800" b="1" dirty="0">
                <a:solidFill>
                  <a:srgbClr val="0070C0"/>
                </a:solidFill>
                <a:latin typeface="Palatino Linotype" panose="02040502050505030304" pitchFamily="18" charset="0"/>
                <a:ea typeface="+mn-ea"/>
                <a:cs typeface="+mn-cs"/>
              </a:rPr>
              <a:t>До громади входять 19 сіл: </a:t>
            </a:r>
            <a:br>
              <a:rPr lang="uk-UA" sz="1800" b="1" dirty="0">
                <a:solidFill>
                  <a:srgbClr val="0070C0"/>
                </a:solidFill>
                <a:latin typeface="Palatino Linotype" panose="02040502050505030304" pitchFamily="18" charset="0"/>
                <a:ea typeface="+mn-ea"/>
                <a:cs typeface="+mn-cs"/>
              </a:rPr>
            </a:br>
            <a:r>
              <a:rPr lang="uk-UA" sz="1800" dirty="0">
                <a:solidFill>
                  <a:srgbClr val="000000"/>
                </a:solidFill>
                <a:latin typeface="Palatino Linotype" panose="02040502050505030304" pitchFamily="18" charset="0"/>
                <a:ea typeface="+mn-ea"/>
                <a:cs typeface="+mn-cs"/>
              </a:rPr>
              <a:t>Балкове, Вільне, Галина </a:t>
            </a:r>
            <a:r>
              <a:rPr lang="uk-UA" sz="1800" dirty="0" err="1">
                <a:solidFill>
                  <a:srgbClr val="000000"/>
                </a:solidFill>
                <a:latin typeface="Palatino Linotype" panose="02040502050505030304" pitchFamily="18" charset="0"/>
                <a:ea typeface="+mn-ea"/>
                <a:cs typeface="+mn-cs"/>
              </a:rPr>
              <a:t>Лозуватка</a:t>
            </a:r>
            <a:r>
              <a:rPr lang="uk-UA" sz="1800" dirty="0">
                <a:solidFill>
                  <a:srgbClr val="000000"/>
                </a:solidFill>
                <a:latin typeface="Palatino Linotype" panose="02040502050505030304" pitchFamily="18" charset="0"/>
                <a:ea typeface="+mn-ea"/>
                <a:cs typeface="+mn-cs"/>
              </a:rPr>
              <a:t>, </a:t>
            </a:r>
            <a:r>
              <a:rPr lang="uk-UA" sz="1800" dirty="0" err="1">
                <a:solidFill>
                  <a:srgbClr val="000000"/>
                </a:solidFill>
                <a:latin typeface="Palatino Linotype" panose="02040502050505030304" pitchFamily="18" charset="0"/>
                <a:ea typeface="+mn-ea"/>
                <a:cs typeface="+mn-cs"/>
              </a:rPr>
              <a:t>Грушуватка</a:t>
            </a:r>
            <a:r>
              <a:rPr lang="uk-UA" sz="1800" dirty="0">
                <a:solidFill>
                  <a:srgbClr val="000000"/>
                </a:solidFill>
                <a:latin typeface="Palatino Linotype" panose="02040502050505030304" pitchFamily="18" charset="0"/>
                <a:ea typeface="+mn-ea"/>
                <a:cs typeface="+mn-cs"/>
              </a:rPr>
              <a:t>, </a:t>
            </a:r>
            <a:r>
              <a:rPr lang="uk-UA" sz="1800" dirty="0" err="1">
                <a:solidFill>
                  <a:srgbClr val="000000"/>
                </a:solidFill>
                <a:latin typeface="Palatino Linotype" panose="02040502050505030304" pitchFamily="18" charset="0"/>
                <a:ea typeface="+mn-ea"/>
                <a:cs typeface="+mn-cs"/>
              </a:rPr>
              <a:t>Демурино-Варварівка</a:t>
            </a:r>
            <a:r>
              <a:rPr lang="uk-UA" sz="1800" dirty="0">
                <a:solidFill>
                  <a:srgbClr val="000000"/>
                </a:solidFill>
                <a:latin typeface="Palatino Linotype" panose="02040502050505030304" pitchFamily="18" charset="0"/>
                <a:ea typeface="+mn-ea"/>
                <a:cs typeface="+mn-cs"/>
              </a:rPr>
              <a:t>, </a:t>
            </a:r>
            <a:r>
              <a:rPr lang="uk-UA" sz="1800" dirty="0" err="1">
                <a:solidFill>
                  <a:srgbClr val="000000"/>
                </a:solidFill>
                <a:latin typeface="Palatino Linotype" panose="02040502050505030304" pitchFamily="18" charset="0"/>
                <a:ea typeface="+mn-ea"/>
                <a:cs typeface="+mn-cs"/>
              </a:rPr>
              <a:t>Долинське</a:t>
            </a:r>
            <a:r>
              <a:rPr lang="uk-UA" sz="1800" dirty="0">
                <a:solidFill>
                  <a:srgbClr val="000000"/>
                </a:solidFill>
                <a:latin typeface="Palatino Linotype" panose="02040502050505030304" pitchFamily="18" charset="0"/>
                <a:ea typeface="+mn-ea"/>
                <a:cs typeface="+mn-cs"/>
              </a:rPr>
              <a:t>, Кам'яне, </a:t>
            </a:r>
            <a:br>
              <a:rPr lang="uk-UA" sz="1800" dirty="0">
                <a:solidFill>
                  <a:srgbClr val="000000"/>
                </a:solidFill>
                <a:latin typeface="Palatino Linotype" panose="02040502050505030304" pitchFamily="18" charset="0"/>
                <a:ea typeface="+mn-ea"/>
                <a:cs typeface="+mn-cs"/>
              </a:rPr>
            </a:br>
            <a:r>
              <a:rPr lang="uk-UA" sz="1800" dirty="0" err="1">
                <a:solidFill>
                  <a:srgbClr val="000000"/>
                </a:solidFill>
                <a:latin typeface="Palatino Linotype" panose="02040502050505030304" pitchFamily="18" charset="0"/>
                <a:ea typeface="+mn-ea"/>
                <a:cs typeface="+mn-cs"/>
              </a:rPr>
              <a:t>Красноіванівка</a:t>
            </a:r>
            <a:r>
              <a:rPr lang="uk-UA" sz="1800" dirty="0">
                <a:solidFill>
                  <a:srgbClr val="000000"/>
                </a:solidFill>
                <a:latin typeface="Palatino Linotype" panose="02040502050505030304" pitchFamily="18" charset="0"/>
                <a:ea typeface="+mn-ea"/>
                <a:cs typeface="+mn-cs"/>
              </a:rPr>
              <a:t>, </a:t>
            </a:r>
            <a:r>
              <a:rPr lang="uk-UA" sz="1800" dirty="0" err="1">
                <a:solidFill>
                  <a:srgbClr val="000000"/>
                </a:solidFill>
                <a:latin typeface="Palatino Linotype" panose="02040502050505030304" pitchFamily="18" charset="0"/>
                <a:ea typeface="+mn-ea"/>
                <a:cs typeface="+mn-cs"/>
              </a:rPr>
              <a:t>Нерудсталь</a:t>
            </a:r>
            <a:r>
              <a:rPr lang="uk-UA" sz="1800" dirty="0">
                <a:solidFill>
                  <a:srgbClr val="000000"/>
                </a:solidFill>
                <a:latin typeface="Palatino Linotype" panose="02040502050505030304" pitchFamily="18" charset="0"/>
                <a:ea typeface="+mn-ea"/>
                <a:cs typeface="+mn-cs"/>
              </a:rPr>
              <a:t>, </a:t>
            </a:r>
            <a:br>
              <a:rPr lang="uk-UA" sz="1800" dirty="0">
                <a:solidFill>
                  <a:srgbClr val="000000"/>
                </a:solidFill>
                <a:latin typeface="Palatino Linotype" panose="02040502050505030304" pitchFamily="18" charset="0"/>
                <a:ea typeface="+mn-ea"/>
                <a:cs typeface="+mn-cs"/>
              </a:rPr>
            </a:br>
            <a:r>
              <a:rPr lang="uk-UA" sz="1800" dirty="0" err="1">
                <a:solidFill>
                  <a:srgbClr val="000000"/>
                </a:solidFill>
                <a:latin typeface="Palatino Linotype" panose="02040502050505030304" pitchFamily="18" charset="0"/>
                <a:ea typeface="+mn-ea"/>
                <a:cs typeface="+mn-cs"/>
              </a:rPr>
              <a:t>Новоіванівка</a:t>
            </a:r>
            <a:r>
              <a:rPr lang="uk-UA" sz="1800" dirty="0">
                <a:solidFill>
                  <a:srgbClr val="000000"/>
                </a:solidFill>
                <a:latin typeface="Palatino Linotype" panose="02040502050505030304" pitchFamily="18" charset="0"/>
                <a:ea typeface="+mn-ea"/>
                <a:cs typeface="+mn-cs"/>
              </a:rPr>
              <a:t>, </a:t>
            </a:r>
            <a:r>
              <a:rPr lang="uk-UA" sz="1800" dirty="0" err="1">
                <a:solidFill>
                  <a:srgbClr val="000000"/>
                </a:solidFill>
                <a:latin typeface="Palatino Linotype" panose="02040502050505030304" pitchFamily="18" charset="0"/>
                <a:ea typeface="+mn-ea"/>
                <a:cs typeface="+mn-cs"/>
              </a:rPr>
              <a:t>Савро</a:t>
            </a:r>
            <a:r>
              <a:rPr lang="uk-UA" sz="1800" dirty="0">
                <a:solidFill>
                  <a:srgbClr val="000000"/>
                </a:solidFill>
                <a:latin typeface="Palatino Linotype" panose="02040502050505030304" pitchFamily="18" charset="0"/>
                <a:ea typeface="+mn-ea"/>
                <a:cs typeface="+mn-cs"/>
              </a:rPr>
              <a:t>, </a:t>
            </a:r>
            <a:r>
              <a:rPr lang="uk-UA" sz="1800" dirty="0" err="1">
                <a:solidFill>
                  <a:srgbClr val="000000"/>
                </a:solidFill>
                <a:latin typeface="Palatino Linotype" panose="02040502050505030304" pitchFamily="18" charset="0"/>
                <a:ea typeface="+mn-ea"/>
                <a:cs typeface="+mn-cs"/>
              </a:rPr>
              <a:t>Саївка</a:t>
            </a:r>
            <a:r>
              <a:rPr lang="uk-UA" sz="1800" dirty="0">
                <a:solidFill>
                  <a:srgbClr val="000000"/>
                </a:solidFill>
                <a:latin typeface="Palatino Linotype" panose="02040502050505030304" pitchFamily="18" charset="0"/>
                <a:ea typeface="+mn-ea"/>
                <a:cs typeface="+mn-cs"/>
              </a:rPr>
              <a:t>, </a:t>
            </a:r>
            <a:br>
              <a:rPr lang="uk-UA" sz="1800" dirty="0">
                <a:solidFill>
                  <a:srgbClr val="000000"/>
                </a:solidFill>
                <a:latin typeface="Palatino Linotype" panose="02040502050505030304" pitchFamily="18" charset="0"/>
                <a:ea typeface="+mn-ea"/>
                <a:cs typeface="+mn-cs"/>
              </a:rPr>
            </a:br>
            <a:r>
              <a:rPr lang="uk-UA" sz="1800" dirty="0" err="1">
                <a:solidFill>
                  <a:srgbClr val="000000"/>
                </a:solidFill>
                <a:latin typeface="Palatino Linotype" panose="02040502050505030304" pitchFamily="18" charset="0"/>
                <a:ea typeface="+mn-ea"/>
                <a:cs typeface="+mn-cs"/>
              </a:rPr>
              <a:t>Семенівка</a:t>
            </a:r>
            <a:r>
              <a:rPr lang="uk-UA" sz="1800" dirty="0">
                <a:solidFill>
                  <a:srgbClr val="000000"/>
                </a:solidFill>
                <a:latin typeface="Palatino Linotype" panose="02040502050505030304" pitchFamily="18" charset="0"/>
                <a:ea typeface="+mn-ea"/>
                <a:cs typeface="+mn-cs"/>
              </a:rPr>
              <a:t>, </a:t>
            </a:r>
            <a:r>
              <a:rPr lang="uk-UA" sz="1800" dirty="0" err="1">
                <a:solidFill>
                  <a:srgbClr val="000000"/>
                </a:solidFill>
                <a:latin typeface="Palatino Linotype" panose="02040502050505030304" pitchFamily="18" charset="0"/>
                <a:ea typeface="+mn-ea"/>
                <a:cs typeface="+mn-cs"/>
              </a:rPr>
              <a:t>Саксагань</a:t>
            </a:r>
            <a:r>
              <a:rPr lang="uk-UA" sz="1800" dirty="0">
                <a:solidFill>
                  <a:srgbClr val="000000"/>
                </a:solidFill>
                <a:latin typeface="Palatino Linotype" panose="02040502050505030304" pitchFamily="18" charset="0"/>
                <a:ea typeface="+mn-ea"/>
                <a:cs typeface="+mn-cs"/>
              </a:rPr>
              <a:t>, </a:t>
            </a:r>
            <a:r>
              <a:rPr lang="uk-UA" sz="1800" dirty="0" err="1">
                <a:solidFill>
                  <a:srgbClr val="000000"/>
                </a:solidFill>
                <a:latin typeface="Palatino Linotype" panose="02040502050505030304" pitchFamily="18" charset="0"/>
                <a:ea typeface="+mn-ea"/>
                <a:cs typeface="+mn-cs"/>
              </a:rPr>
              <a:t>Тернувате</a:t>
            </a:r>
            <a:r>
              <a:rPr lang="uk-UA" sz="1800" dirty="0">
                <a:solidFill>
                  <a:srgbClr val="000000"/>
                </a:solidFill>
                <a:latin typeface="Palatino Linotype" panose="02040502050505030304" pitchFamily="18" charset="0"/>
                <a:ea typeface="+mn-ea"/>
                <a:cs typeface="+mn-cs"/>
              </a:rPr>
              <a:t>, </a:t>
            </a:r>
            <a:br>
              <a:rPr lang="uk-UA" sz="1800" dirty="0">
                <a:solidFill>
                  <a:srgbClr val="000000"/>
                </a:solidFill>
                <a:latin typeface="Palatino Linotype" panose="02040502050505030304" pitchFamily="18" charset="0"/>
                <a:ea typeface="+mn-ea"/>
                <a:cs typeface="+mn-cs"/>
              </a:rPr>
            </a:br>
            <a:r>
              <a:rPr lang="uk-UA" sz="1800" dirty="0">
                <a:solidFill>
                  <a:srgbClr val="000000"/>
                </a:solidFill>
                <a:latin typeface="Palatino Linotype" panose="02040502050505030304" pitchFamily="18" charset="0"/>
                <a:ea typeface="+mn-ea"/>
                <a:cs typeface="+mn-cs"/>
              </a:rPr>
              <a:t>Цівки, Червона Поляна, </a:t>
            </a:r>
            <a:br>
              <a:rPr lang="uk-UA" sz="1800" dirty="0">
                <a:solidFill>
                  <a:srgbClr val="000000"/>
                </a:solidFill>
                <a:latin typeface="Palatino Linotype" panose="02040502050505030304" pitchFamily="18" charset="0"/>
                <a:ea typeface="+mn-ea"/>
                <a:cs typeface="+mn-cs"/>
              </a:rPr>
            </a:br>
            <a:r>
              <a:rPr lang="uk-UA" sz="1800" dirty="0" err="1">
                <a:solidFill>
                  <a:srgbClr val="000000"/>
                </a:solidFill>
                <a:latin typeface="Palatino Linotype" panose="02040502050505030304" pitchFamily="18" charset="0"/>
                <a:ea typeface="+mn-ea"/>
                <a:cs typeface="+mn-cs"/>
              </a:rPr>
              <a:t>Чигринівка</a:t>
            </a:r>
            <a:r>
              <a:rPr lang="uk-UA" sz="1800" dirty="0">
                <a:solidFill>
                  <a:srgbClr val="000000"/>
                </a:solidFill>
                <a:latin typeface="Palatino Linotype" panose="02040502050505030304" pitchFamily="18" charset="0"/>
                <a:ea typeface="+mn-ea"/>
                <a:cs typeface="+mn-cs"/>
              </a:rPr>
              <a:t> та Чумаки.</a:t>
            </a:r>
            <a:br>
              <a:rPr lang="uk-UA" sz="1800" dirty="0">
                <a:solidFill>
                  <a:srgbClr val="000000"/>
                </a:solidFill>
                <a:latin typeface="Palatino Linotype" panose="02040502050505030304" pitchFamily="18" charset="0"/>
                <a:ea typeface="+mn-ea"/>
                <a:cs typeface="+mn-cs"/>
              </a:rPr>
            </a:br>
            <a:r>
              <a:rPr lang="uk-UA" sz="1800" dirty="0">
                <a:solidFill>
                  <a:srgbClr val="A53010">
                    <a:lumMod val="75000"/>
                  </a:srgbClr>
                </a:solidFill>
                <a:latin typeface="Palatino Linotype" panose="02040502050505030304" pitchFamily="18" charset="0"/>
                <a:ea typeface="+mn-ea"/>
                <a:cs typeface="+mn-cs"/>
              </a:rPr>
              <a:t/>
            </a:r>
            <a:br>
              <a:rPr lang="uk-UA" sz="1800" dirty="0">
                <a:solidFill>
                  <a:srgbClr val="A53010">
                    <a:lumMod val="75000"/>
                  </a:srgbClr>
                </a:solidFill>
                <a:latin typeface="Palatino Linotype" panose="02040502050505030304" pitchFamily="18" charset="0"/>
                <a:ea typeface="+mn-ea"/>
                <a:cs typeface="+mn-cs"/>
              </a:rPr>
            </a:br>
            <a:r>
              <a:rPr lang="uk-UA" sz="1800" b="1" dirty="0">
                <a:solidFill>
                  <a:srgbClr val="0070C0"/>
                </a:solidFill>
                <a:latin typeface="Palatino Linotype" panose="02040502050505030304" pitchFamily="18" charset="0"/>
                <a:ea typeface="+mn-ea"/>
                <a:cs typeface="+mn-cs"/>
              </a:rPr>
              <a:t>Центром громади є село </a:t>
            </a:r>
            <a:r>
              <a:rPr lang="uk-UA" sz="1800" b="1" dirty="0" err="1">
                <a:solidFill>
                  <a:srgbClr val="000000"/>
                </a:solidFill>
                <a:latin typeface="Palatino Linotype" panose="02040502050505030304" pitchFamily="18" charset="0"/>
                <a:ea typeface="+mn-ea"/>
                <a:cs typeface="+mn-cs"/>
              </a:rPr>
              <a:t>Саксагань</a:t>
            </a:r>
            <a:endParaRPr lang="uk-UA" sz="1800" b="1" dirty="0">
              <a:solidFill>
                <a:prstClr val="black"/>
              </a:solidFill>
              <a:latin typeface="Century Gothic"/>
              <a:ea typeface="+mn-ea"/>
              <a:cs typeface="+mn-c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88684" y="6011153"/>
            <a:ext cx="583982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uk-UA" b="1" dirty="0">
                <a:solidFill>
                  <a:srgbClr val="000000"/>
                </a:solidFill>
                <a:latin typeface="Palatino Linotype" panose="02040502050505030304" pitchFamily="18" charset="0"/>
              </a:rPr>
              <a:t>Внутрішньо переміщених осіб (ВПО) – </a:t>
            </a:r>
            <a:r>
              <a:rPr lang="uk-UA" b="1" dirty="0">
                <a:solidFill>
                  <a:srgbClr val="0070C0"/>
                </a:solidFill>
                <a:latin typeface="Palatino Linotype" panose="02040502050505030304" pitchFamily="18" charset="0"/>
              </a:rPr>
              <a:t>361чол.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19297" y="4996097"/>
            <a:ext cx="5067950" cy="1667049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uk-UA" sz="2000" b="1" dirty="0" smtClean="0"/>
              <a:t>Кількість населення станом </a:t>
            </a:r>
          </a:p>
          <a:p>
            <a:pPr marL="0" indent="0">
              <a:spcBef>
                <a:spcPts val="0"/>
              </a:spcBef>
              <a:buNone/>
            </a:pPr>
            <a:r>
              <a:rPr lang="uk-UA" sz="2000" b="1" dirty="0"/>
              <a:t>н</a:t>
            </a:r>
            <a:r>
              <a:rPr lang="uk-UA" sz="2000" b="1" dirty="0" smtClean="0"/>
              <a:t>а 1 січня 2025 року </a:t>
            </a:r>
            <a:r>
              <a:rPr lang="uk-UA" dirty="0" smtClean="0">
                <a:solidFill>
                  <a:schemeClr val="accent2"/>
                </a:solidFill>
              </a:rPr>
              <a:t>– </a:t>
            </a:r>
            <a:r>
              <a:rPr lang="uk-UA" sz="2000" dirty="0" smtClean="0">
                <a:solidFill>
                  <a:schemeClr val="accent2"/>
                </a:solidFill>
              </a:rPr>
              <a:t>7299 осіб.</a:t>
            </a:r>
          </a:p>
          <a:p>
            <a:pPr marL="0" indent="0">
              <a:spcBef>
                <a:spcPts val="0"/>
              </a:spcBef>
              <a:buNone/>
            </a:pPr>
            <a:r>
              <a:rPr lang="uk-UA" sz="2000" b="1" dirty="0" smtClean="0"/>
              <a:t>Площа громади- </a:t>
            </a:r>
            <a:r>
              <a:rPr lang="uk-UA" sz="2000" dirty="0" smtClean="0">
                <a:solidFill>
                  <a:schemeClr val="accent2"/>
                </a:solidFill>
              </a:rPr>
              <a:t>283,1 </a:t>
            </a:r>
            <a:r>
              <a:rPr lang="uk-UA" sz="2000" dirty="0" err="1" smtClean="0">
                <a:solidFill>
                  <a:schemeClr val="accent2"/>
                </a:solidFill>
              </a:rPr>
              <a:t>км.кв</a:t>
            </a:r>
            <a:r>
              <a:rPr lang="uk-UA" sz="2000" dirty="0" smtClean="0">
                <a:solidFill>
                  <a:schemeClr val="accent2"/>
                </a:solidFill>
              </a:rPr>
              <a:t>.</a:t>
            </a:r>
            <a:endParaRPr lang="uk-UA" sz="2000" dirty="0">
              <a:solidFill>
                <a:schemeClr val="accent2"/>
              </a:solidFill>
            </a:endParaRPr>
          </a:p>
        </p:txBody>
      </p:sp>
      <p:pic>
        <p:nvPicPr>
          <p:cNvPr id="1026" name="Picture 2" descr="D:\с2021\Desktop\МОЇ ДОКУМЕНТИ\Агафонова\ФОТО\Кар'єр 2015\Карєр 00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73603" y="3120273"/>
            <a:ext cx="3205908" cy="1892406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1028" name="Picture 4" descr="D:\с2021\Desktop\МОЇ ДОКУМЕНТИ\Агафонова\ФОТО\ремесляне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988300"/>
            <a:ext cx="3150824" cy="1894785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1030" name="Picture 6" descr="Нет описания фото.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6440" y="363558"/>
            <a:ext cx="3756753" cy="2456763"/>
          </a:xfrm>
          <a:prstGeom prst="rect">
            <a:avLst/>
          </a:prstGeom>
          <a:noFill/>
          <a:effectLst/>
        </p:spPr>
      </p:pic>
      <p:pic>
        <p:nvPicPr>
          <p:cNvPr id="1031" name="Picture 7" descr="D:\с2021\Desktop\МОЇ ДОКУМЕНТИ\Агафонова\ФОТО\церква Чумаки 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652615" y="3935692"/>
            <a:ext cx="4450815" cy="2678519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1032" name="Picture 8" descr="D:\с2021\Desktop\МОЇ ДОКУМЕНТИ\Агафонова\ЦНАП\Фото ЦНАП\цнап приміщення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30479" y="550843"/>
            <a:ext cx="3051671" cy="2280492"/>
          </a:xfrm>
          <a:prstGeom prst="rect">
            <a:avLst/>
          </a:prstGeom>
          <a:noFill/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638199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5175" y="-5853"/>
            <a:ext cx="9771017" cy="3124170"/>
          </a:xfrm>
        </p:spPr>
        <p:txBody>
          <a:bodyPr>
            <a:normAutofit/>
          </a:bodyPr>
          <a:lstStyle/>
          <a:p>
            <a:pPr algn="ctr"/>
            <a:r>
              <a:rPr lang="uk-UA" sz="2000" dirty="0" smtClean="0">
                <a:solidFill>
                  <a:schemeClr val="accent2">
                    <a:lumMod val="75000"/>
                  </a:schemeClr>
                </a:solidFill>
              </a:rPr>
              <a:t>Безпека мешканців громади є </a:t>
            </a:r>
            <a:r>
              <a:rPr lang="uk-UA" sz="2000" dirty="0">
                <a:solidFill>
                  <a:schemeClr val="accent2">
                    <a:lumMod val="75000"/>
                  </a:schemeClr>
                </a:solidFill>
              </a:rPr>
              <a:t>надважливим </a:t>
            </a:r>
            <a:r>
              <a:rPr lang="uk-UA" sz="2000" dirty="0" smtClean="0">
                <a:solidFill>
                  <a:schemeClr val="accent2">
                    <a:lumMod val="75000"/>
                  </a:schemeClr>
                </a:solidFill>
              </a:rPr>
              <a:t> питанням сьогодення. </a:t>
            </a:r>
            <a:br>
              <a:rPr lang="uk-UA" sz="2000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uk-UA" sz="2000" dirty="0" smtClean="0">
                <a:solidFill>
                  <a:schemeClr val="accent2">
                    <a:lumMod val="75000"/>
                  </a:schemeClr>
                </a:solidFill>
              </a:rPr>
              <a:t>Відсутність </a:t>
            </a:r>
            <a:r>
              <a:rPr lang="uk-UA" sz="2000" dirty="0">
                <a:solidFill>
                  <a:schemeClr val="accent2">
                    <a:lumMod val="75000"/>
                  </a:schemeClr>
                </a:solidFill>
              </a:rPr>
              <a:t>пожежної служби значно ускладнює реагування на пожежі та надзвичайні </a:t>
            </a:r>
            <a:r>
              <a:rPr lang="uk-UA" sz="2000" dirty="0" smtClean="0">
                <a:solidFill>
                  <a:schemeClr val="accent2">
                    <a:lumMod val="75000"/>
                  </a:schemeClr>
                </a:solidFill>
              </a:rPr>
              <a:t>події. </a:t>
            </a:r>
            <a:br>
              <a:rPr lang="uk-UA" sz="2000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uk-UA" sz="2000" dirty="0" smtClean="0">
                <a:solidFill>
                  <a:schemeClr val="accent2">
                    <a:lumMod val="75000"/>
                  </a:schemeClr>
                </a:solidFill>
              </a:rPr>
              <a:t>Протягом всього часу існування  громади роботи з ліквідації надзвичайних ситуацій виконує  54  державна пожежна рятувальна частина ГУ ДСНС у Дніпропетровській області (</a:t>
            </a:r>
            <a:r>
              <a:rPr lang="uk-UA" sz="2000" dirty="0" err="1" smtClean="0">
                <a:solidFill>
                  <a:schemeClr val="accent2">
                    <a:lumMod val="75000"/>
                  </a:schemeClr>
                </a:solidFill>
              </a:rPr>
              <a:t>м.П’ятихатки</a:t>
            </a:r>
            <a:r>
              <a:rPr lang="uk-UA" sz="2000" dirty="0" smtClean="0">
                <a:solidFill>
                  <a:schemeClr val="accent2">
                    <a:lumMod val="75000"/>
                  </a:schemeClr>
                </a:solidFill>
              </a:rPr>
              <a:t>)</a:t>
            </a:r>
            <a:br>
              <a:rPr lang="uk-UA" sz="2000" dirty="0" smtClean="0">
                <a:solidFill>
                  <a:schemeClr val="accent2">
                    <a:lumMod val="75000"/>
                  </a:schemeClr>
                </a:solidFill>
              </a:rPr>
            </a:br>
            <a:endParaRPr lang="uk-UA" sz="20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5" y="2187019"/>
            <a:ext cx="8596668" cy="4110078"/>
          </a:xfrm>
        </p:spPr>
        <p:txBody>
          <a:bodyPr/>
          <a:lstStyle/>
          <a:p>
            <a:r>
              <a:rPr lang="uk-UA" dirty="0"/>
              <a:t>Аналіз стану надзвичайних ситуацій засвідчив тенденцію до збільшення кількості пожеж в громаді:</a:t>
            </a:r>
          </a:p>
          <a:p>
            <a:endParaRPr lang="uk-UA" dirty="0"/>
          </a:p>
        </p:txBody>
      </p:sp>
      <mc:AlternateContent xmlns:mc="http://schemas.openxmlformats.org/markup-compatibility/2006">
        <mc:Choice xmlns:cx1="http://schemas.microsoft.com/office/drawing/2015/9/8/chartex" xmlns="" Requires="cx1">
          <p:graphicFrame>
            <p:nvGraphicFramePr>
              <p:cNvPr id="6" name="Диаграмма 5"/>
              <p:cNvGraphicFramePr/>
              <p:nvPr>
                <p:extLst>
                  <p:ext uri="{D42A27DB-BD31-4B8C-83A1-F6EECF244321}">
                    <p14:modId xmlns:p14="http://schemas.microsoft.com/office/powerpoint/2010/main" val="1730796573"/>
                  </p:ext>
                </p:extLst>
              </p:nvPr>
            </p:nvGraphicFramePr>
            <p:xfrm>
              <a:off x="677334" y="3176833"/>
              <a:ext cx="6816975" cy="2961500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2"/>
              </a:graphicData>
            </a:graphic>
          </p:graphicFrame>
        </mc:Choice>
        <mc:Fallback>
          <p:pic>
            <p:nvPicPr>
              <p:cNvPr id="6" name="Диаграмма 5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77337" y="3176833"/>
                <a:ext cx="6816975" cy="2961500"/>
              </a:xfrm>
              <a:prstGeom prst="rect">
                <a:avLst/>
              </a:prstGeom>
            </p:spPr>
          </p:pic>
        </mc:Fallback>
      </mc:AlternateContent>
      <p:graphicFrame>
        <p:nvGraphicFramePr>
          <p:cNvPr id="7" name="Діаграма 6">
            <a:extLst>
              <a:ext uri="{FF2B5EF4-FFF2-40B4-BE49-F238E27FC236}">
                <a16:creationId xmlns:a16="http://schemas.microsoft.com/office/drawing/2014/main" xmlns="" id="{EB30ACD6-C46F-4DE2-8C4D-0EDDD5D0244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78201011"/>
              </p:ext>
            </p:extLst>
          </p:nvPr>
        </p:nvGraphicFramePr>
        <p:xfrm>
          <a:off x="479678" y="3095897"/>
          <a:ext cx="5738244" cy="33440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F221C4F8-EBCB-478A-BD4F-9A2BF53F1B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48522" y="3295647"/>
            <a:ext cx="5301940" cy="3458836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4286802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1228" y="157655"/>
            <a:ext cx="9056463" cy="1540516"/>
          </a:xfrm>
        </p:spPr>
        <p:txBody>
          <a:bodyPr>
            <a:noAutofit/>
          </a:bodyPr>
          <a:lstStyle/>
          <a:p>
            <a:pPr algn="just"/>
            <a:r>
              <a:rPr lang="uk-UA" sz="2000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      </a:t>
            </a:r>
            <a:r>
              <a:rPr lang="uk-UA" sz="200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В </a:t>
            </a:r>
            <a:r>
              <a:rPr lang="uk-UA" sz="2000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громаді </a:t>
            </a:r>
            <a:r>
              <a:rPr lang="uk-UA" sz="200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діють дві </a:t>
            </a:r>
            <a:r>
              <a:rPr lang="uk-UA" sz="2000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основні служби екстреного реагування — швидка </a:t>
            </a:r>
            <a:r>
              <a:rPr lang="uk-UA" sz="200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допомога та поліцейська служба, але розміщені вони в різних селах та приміщеннях,  що </a:t>
            </a:r>
            <a:r>
              <a:rPr lang="uk-UA" sz="2000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ускладнює їхню взаємодію </a:t>
            </a:r>
            <a:r>
              <a:rPr lang="uk-UA" sz="200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і </a:t>
            </a:r>
            <a:r>
              <a:rPr lang="uk-UA" sz="2000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координацію, </a:t>
            </a:r>
            <a:r>
              <a:rPr lang="uk-UA" sz="200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та в наслідку </a:t>
            </a:r>
            <a:r>
              <a:rPr lang="uk-UA" sz="2000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знижує оперативність </a:t>
            </a:r>
            <a:r>
              <a:rPr lang="uk-UA" sz="200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і </a:t>
            </a:r>
            <a:r>
              <a:rPr lang="uk-UA" sz="2000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ефективність реагування на надзвичайні </a:t>
            </a:r>
            <a:r>
              <a:rPr lang="uk-UA" sz="200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ситуації</a:t>
            </a:r>
            <a:r>
              <a:rPr lang="uk-UA" sz="2000" dirty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uk-UA" sz="2000" dirty="0">
                <a:solidFill>
                  <a:schemeClr val="accent2">
                    <a:lumMod val="75000"/>
                  </a:schemeClr>
                </a:solidFill>
              </a:rPr>
            </a:br>
            <a:endParaRPr lang="uk-UA" sz="20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FA81AFFA-C762-4846-A866-A6829D1023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4924"/>
          <a:stretch/>
        </p:blipFill>
        <p:spPr>
          <a:xfrm>
            <a:off x="720127" y="1553792"/>
            <a:ext cx="5125637" cy="209074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B69DA392-75F6-44AC-8235-831B1758CCC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2571" y="1392200"/>
            <a:ext cx="3484796" cy="2238157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0F2FCBD4-2356-4C17-B68D-91FED5248DB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516"/>
          <a:stretch/>
        </p:blipFill>
        <p:spPr>
          <a:xfrm>
            <a:off x="5845763" y="3705728"/>
            <a:ext cx="3410532" cy="2401015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C81EEFA-8C95-4E8C-8836-AC08477213B5}"/>
              </a:ext>
            </a:extLst>
          </p:cNvPr>
          <p:cNvSpPr txBox="1"/>
          <p:nvPr/>
        </p:nvSpPr>
        <p:spPr>
          <a:xfrm>
            <a:off x="469783" y="3644537"/>
            <a:ext cx="517337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500" b="1" dirty="0">
                <a:solidFill>
                  <a:srgbClr val="0070C0"/>
                </a:solidFill>
              </a:rPr>
              <a:t>Саксаганська амбулаторія загальної практики сімейної медицини зі станцією базування швидкої </a:t>
            </a:r>
            <a:r>
              <a:rPr lang="uk-UA" sz="1500" b="1" dirty="0" smtClean="0">
                <a:solidFill>
                  <a:srgbClr val="0070C0"/>
                </a:solidFill>
              </a:rPr>
              <a:t>допомоги,    с</a:t>
            </a:r>
            <a:r>
              <a:rPr lang="uk-UA" sz="1500" b="1" dirty="0">
                <a:solidFill>
                  <a:srgbClr val="0070C0"/>
                </a:solidFill>
              </a:rPr>
              <a:t>. Саксагань вул. Шкільна 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8280A922-40AE-45C1-A185-85911D61B85A}"/>
              </a:ext>
            </a:extLst>
          </p:cNvPr>
          <p:cNvSpPr txBox="1"/>
          <p:nvPr/>
        </p:nvSpPr>
        <p:spPr>
          <a:xfrm>
            <a:off x="5499463" y="6106743"/>
            <a:ext cx="493776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500" b="1" dirty="0">
                <a:solidFill>
                  <a:srgbClr val="0070C0"/>
                </a:solidFill>
              </a:rPr>
              <a:t>Поліцейська</a:t>
            </a:r>
            <a:r>
              <a:rPr lang="uk-UA" sz="1500" b="1" dirty="0"/>
              <a:t> </a:t>
            </a:r>
            <a:r>
              <a:rPr lang="uk-UA" sz="1500" b="1" dirty="0" smtClean="0">
                <a:solidFill>
                  <a:srgbClr val="0070C0"/>
                </a:solidFill>
              </a:rPr>
              <a:t>станція в приміщенні </a:t>
            </a:r>
            <a:r>
              <a:rPr lang="uk-UA" sz="1500" b="1" dirty="0" err="1" smtClean="0">
                <a:solidFill>
                  <a:srgbClr val="0070C0"/>
                </a:solidFill>
              </a:rPr>
              <a:t>Грушуватського</a:t>
            </a:r>
            <a:r>
              <a:rPr lang="uk-UA" sz="1500" b="1" dirty="0" smtClean="0">
                <a:solidFill>
                  <a:srgbClr val="0070C0"/>
                </a:solidFill>
              </a:rPr>
              <a:t> старостату, </a:t>
            </a:r>
            <a:r>
              <a:rPr lang="uk-UA" sz="1500" b="1" dirty="0" err="1" smtClean="0">
                <a:solidFill>
                  <a:srgbClr val="0070C0"/>
                </a:solidFill>
              </a:rPr>
              <a:t>с.Грушуватка</a:t>
            </a:r>
            <a:r>
              <a:rPr lang="uk-UA" sz="1500" b="1" dirty="0" smtClean="0">
                <a:solidFill>
                  <a:srgbClr val="0070C0"/>
                </a:solidFill>
              </a:rPr>
              <a:t>, </a:t>
            </a:r>
            <a:r>
              <a:rPr lang="uk-UA" sz="1500" b="1" dirty="0" err="1" smtClean="0">
                <a:solidFill>
                  <a:srgbClr val="0070C0"/>
                </a:solidFill>
              </a:rPr>
              <a:t>вул.Шевченко</a:t>
            </a:r>
            <a:r>
              <a:rPr lang="uk-UA" sz="1500" b="1" dirty="0" smtClean="0">
                <a:solidFill>
                  <a:srgbClr val="0070C0"/>
                </a:solidFill>
              </a:rPr>
              <a:t>, 36</a:t>
            </a:r>
            <a:endParaRPr lang="uk-UA" sz="1500" b="1" dirty="0">
              <a:solidFill>
                <a:srgbClr val="0070C0"/>
              </a:solidFill>
            </a:endParaRPr>
          </a:p>
        </p:txBody>
      </p:sp>
      <p:sp>
        <p:nvSpPr>
          <p:cNvPr id="15" name="Стрілка: вліво-вправо 14">
            <a:extLst>
              <a:ext uri="{FF2B5EF4-FFF2-40B4-BE49-F238E27FC236}">
                <a16:creationId xmlns:a16="http://schemas.microsoft.com/office/drawing/2014/main" xmlns="" id="{33F16F03-3C37-4596-BB3D-17348CB129AE}"/>
              </a:ext>
            </a:extLst>
          </p:cNvPr>
          <p:cNvSpPr/>
          <p:nvPr/>
        </p:nvSpPr>
        <p:spPr>
          <a:xfrm rot="2002475">
            <a:off x="3418762" y="4869437"/>
            <a:ext cx="2699247" cy="688739"/>
          </a:xfrm>
          <a:prstGeom prst="left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B3ED1086-0386-456C-BD09-B1CCDD6A62DB}"/>
              </a:ext>
            </a:extLst>
          </p:cNvPr>
          <p:cNvSpPr txBox="1"/>
          <p:nvPr/>
        </p:nvSpPr>
        <p:spPr>
          <a:xfrm rot="2210992">
            <a:off x="4058749" y="4932884"/>
            <a:ext cx="12798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>
                <a:solidFill>
                  <a:srgbClr val="0070C0"/>
                </a:solidFill>
              </a:rPr>
              <a:t>5,4 км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1745" y="4628628"/>
            <a:ext cx="3512003" cy="2109056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436556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3269"/>
            <a:ext cx="9351391" cy="1244445"/>
          </a:xfrm>
        </p:spPr>
        <p:txBody>
          <a:bodyPr>
            <a:normAutofit/>
          </a:bodyPr>
          <a:lstStyle/>
          <a:p>
            <a:pPr algn="ctr"/>
            <a:r>
              <a:rPr lang="uk-UA" sz="20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uk-UA" sz="24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В умовах зростаючих загроз (пожежі, аварії</a:t>
            </a:r>
            <a:r>
              <a:rPr lang="uk-UA" sz="24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, воєнні виклики) </a:t>
            </a:r>
            <a:r>
              <a:rPr lang="uk-UA" sz="24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громада потребує консолідованого </a:t>
            </a:r>
            <a:r>
              <a:rPr lang="uk-UA" sz="24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4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підходу до </a:t>
            </a:r>
            <a:r>
              <a:rPr lang="uk-UA" sz="24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безпеки. </a:t>
            </a:r>
            <a:br>
              <a:rPr lang="uk-UA" sz="24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</a:br>
            <a:endParaRPr lang="uk-UA" sz="2400" b="1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5824" y="1517718"/>
            <a:ext cx="3926541" cy="2923657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uk-UA" sz="2000" i="1" dirty="0">
                <a:solidFill>
                  <a:schemeClr val="accent2"/>
                </a:solidFill>
              </a:rPr>
              <a:t>Саксаганською сільською радою прийнято рішення </a:t>
            </a:r>
            <a:endParaRPr lang="uk-UA" sz="2000" i="1" dirty="0" smtClean="0">
              <a:solidFill>
                <a:schemeClr val="accent2"/>
              </a:solidFill>
            </a:endParaRPr>
          </a:p>
          <a:p>
            <a:pPr marL="0" indent="0" algn="ctr">
              <a:buNone/>
            </a:pPr>
            <a:r>
              <a:rPr lang="uk-UA" sz="2000" i="1" dirty="0" smtClean="0">
                <a:solidFill>
                  <a:schemeClr val="accent2"/>
                </a:solidFill>
              </a:rPr>
              <a:t>від </a:t>
            </a:r>
            <a:r>
              <a:rPr lang="uk-UA" sz="2000" i="1" dirty="0">
                <a:solidFill>
                  <a:schemeClr val="accent2"/>
                </a:solidFill>
              </a:rPr>
              <a:t>12 грудня 2024 року  </a:t>
            </a:r>
            <a:r>
              <a:rPr lang="uk-UA" sz="2000" i="1" dirty="0" smtClean="0">
                <a:solidFill>
                  <a:schemeClr val="accent2"/>
                </a:solidFill>
              </a:rPr>
              <a:t>№ 2801 </a:t>
            </a:r>
            <a:r>
              <a:rPr lang="uk-UA" sz="2000" i="1" dirty="0">
                <a:solidFill>
                  <a:schemeClr val="accent2"/>
                </a:solidFill>
              </a:rPr>
              <a:t>– 50/</a:t>
            </a:r>
            <a:r>
              <a:rPr lang="en-US" sz="2000" i="1" dirty="0" smtClean="0">
                <a:solidFill>
                  <a:schemeClr val="accent2"/>
                </a:solidFill>
              </a:rPr>
              <a:t>VIII</a:t>
            </a:r>
            <a:endParaRPr lang="uk-UA" sz="2000" i="1" dirty="0" smtClean="0">
              <a:solidFill>
                <a:schemeClr val="accent2"/>
              </a:solidFill>
            </a:endParaRPr>
          </a:p>
          <a:p>
            <a:pPr marL="0" indent="0" algn="ctr">
              <a:buNone/>
            </a:pPr>
            <a:r>
              <a:rPr lang="en-US" sz="2000" i="1" dirty="0" smtClean="0">
                <a:solidFill>
                  <a:schemeClr val="accent2"/>
                </a:solidFill>
              </a:rPr>
              <a:t> </a:t>
            </a:r>
            <a:r>
              <a:rPr lang="uk-UA" sz="2000" i="1" dirty="0" smtClean="0">
                <a:solidFill>
                  <a:schemeClr val="accent2"/>
                </a:solidFill>
              </a:rPr>
              <a:t>Про </a:t>
            </a:r>
            <a:r>
              <a:rPr lang="uk-UA" sz="2000" i="1" dirty="0">
                <a:solidFill>
                  <a:schemeClr val="accent2"/>
                </a:solidFill>
              </a:rPr>
              <a:t>створення комунального закладу «Пожежно-рятувальний підрозділ для забезпечення місцевої пожежної охорони Саксаганської сільської </a:t>
            </a:r>
            <a:r>
              <a:rPr lang="uk-UA" sz="2000" i="1" dirty="0" smtClean="0">
                <a:solidFill>
                  <a:schemeClr val="accent2"/>
                </a:solidFill>
              </a:rPr>
              <a:t>ради»</a:t>
            </a:r>
            <a:endParaRPr lang="uk-UA" sz="2000" i="1" dirty="0">
              <a:solidFill>
                <a:schemeClr val="accent2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10DCA0B0-D195-4EB7-A298-65DFFA4BA8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419" b="16942"/>
          <a:stretch/>
        </p:blipFill>
        <p:spPr>
          <a:xfrm>
            <a:off x="4232367" y="1130893"/>
            <a:ext cx="3139261" cy="2554183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CC0440AB-6D2D-48BF-A8CA-F0E60916A7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1627" y="2130860"/>
            <a:ext cx="2894164" cy="2547257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539931" y="4461694"/>
            <a:ext cx="853808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uk-UA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r>
              <a:rPr lang="uk-UA" dirty="0" smtClean="0">
                <a:solidFill>
                  <a:schemeClr val="accent2">
                    <a:lumMod val="75000"/>
                  </a:schemeClr>
                </a:solidFill>
              </a:rPr>
              <a:t> Основною метою функціонування та сталої роботи комунальної установи є організація та забезпечення ефективного захисту життя і здоров’я населення, а також охорони територій і об’єктів від пожеж. Але для повноцінного  функціонування  підрозділу  необхідно забезпечити його реальну  діяльність: навчити персонал, забезпечити формою, обладнанням, технікою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30126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" y="245098"/>
            <a:ext cx="9624767" cy="1975589"/>
          </a:xfrm>
        </p:spPr>
        <p:txBody>
          <a:bodyPr>
            <a:noAutofit/>
          </a:bodyPr>
          <a:lstStyle/>
          <a:p>
            <a:pPr algn="ctr"/>
            <a:r>
              <a:rPr lang="uk-UA" sz="18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Для забезпечення оперативності реагування на надзвичайні ситуації та  покращення координації між службами було прийнято рішення об’єднати три екстрені служби в одній будівлі, що  є не лише логічним кроком, а й вимогою часу. </a:t>
            </a:r>
            <a:br>
              <a:rPr lang="uk-UA" sz="18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1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uk-UA" sz="1800" dirty="0" smtClean="0">
                <a:solidFill>
                  <a:schemeClr val="accent2">
                    <a:lumMod val="75000"/>
                  </a:schemeClr>
                </a:solidFill>
              </a:rPr>
              <a:t>ласним коштом громади </a:t>
            </a:r>
            <a:r>
              <a:rPr lang="uk-UA" sz="1800" dirty="0" smtClean="0">
                <a:solidFill>
                  <a:srgbClr val="00B0F0"/>
                </a:solidFill>
              </a:rPr>
              <a:t> </a:t>
            </a:r>
            <a:r>
              <a:rPr lang="uk-UA" sz="1800" dirty="0" smtClean="0">
                <a:solidFill>
                  <a:schemeClr val="accent2">
                    <a:lumMod val="75000"/>
                  </a:schemeClr>
                </a:solidFill>
              </a:rPr>
              <a:t>- 733, 0 тис грн. було розроблено проектну документацію</a:t>
            </a:r>
            <a:br>
              <a:rPr lang="uk-UA" sz="1800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uk-UA" sz="1800" dirty="0" smtClean="0">
                <a:solidFill>
                  <a:schemeClr val="accent2">
                    <a:lumMod val="75000"/>
                  </a:schemeClr>
                </a:solidFill>
              </a:rPr>
              <a:t> по будівництву Центру безпеки. </a:t>
            </a:r>
            <a:endParaRPr lang="ru-RU" sz="18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59550" y="2220686"/>
            <a:ext cx="3265713" cy="364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4153988" y="2102506"/>
            <a:ext cx="5068389" cy="2154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>
                <a:solidFill>
                  <a:schemeClr val="accent2">
                    <a:lumMod val="75000"/>
                  </a:schemeClr>
                </a:solidFill>
              </a:rPr>
              <a:t>Проведено геологорозвідувальні роботи.</a:t>
            </a:r>
          </a:p>
          <a:p>
            <a:r>
              <a:rPr lang="uk-UA" dirty="0" smtClean="0">
                <a:solidFill>
                  <a:schemeClr val="accent2">
                    <a:lumMod val="75000"/>
                  </a:schemeClr>
                </a:solidFill>
              </a:rPr>
              <a:t> Отримано позитивну експертну оцінку.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</a:p>
          <a:p>
            <a:endParaRPr lang="ru-RU" dirty="0" smtClean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ru-RU" sz="2000" b="1" dirty="0" err="1" smtClean="0">
                <a:solidFill>
                  <a:schemeClr val="accent2">
                    <a:lumMod val="75000"/>
                  </a:schemeClr>
                </a:solidFill>
              </a:rPr>
              <a:t>Загальна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000" b="1" dirty="0" err="1" smtClean="0">
                <a:solidFill>
                  <a:schemeClr val="accent2">
                    <a:lumMod val="75000"/>
                  </a:schemeClr>
                </a:solidFill>
              </a:rPr>
              <a:t>кошторисна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000" b="1" dirty="0" err="1" smtClean="0">
                <a:solidFill>
                  <a:schemeClr val="accent2">
                    <a:lumMod val="75000"/>
                  </a:schemeClr>
                </a:solidFill>
              </a:rPr>
              <a:t>вартість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000" b="1" dirty="0" err="1" smtClean="0">
                <a:solidFill>
                  <a:schemeClr val="accent2">
                    <a:lumMod val="75000"/>
                  </a:schemeClr>
                </a:solidFill>
              </a:rPr>
              <a:t>будівництва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 у </a:t>
            </a:r>
            <a:r>
              <a:rPr lang="ru-RU" sz="2000" b="1" dirty="0" err="1" smtClean="0">
                <a:solidFill>
                  <a:schemeClr val="accent2">
                    <a:lumMod val="75000"/>
                  </a:schemeClr>
                </a:solidFill>
              </a:rPr>
              <a:t>поточних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000" b="1" dirty="0" err="1" smtClean="0">
                <a:solidFill>
                  <a:schemeClr val="accent2">
                    <a:lumMod val="75000"/>
                  </a:schemeClr>
                </a:solidFill>
              </a:rPr>
              <a:t>цінах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 станом на 10 лютого 2025 р. </a:t>
            </a:r>
            <a:r>
              <a:rPr lang="ru-RU" sz="2000" b="1" dirty="0" err="1" smtClean="0">
                <a:solidFill>
                  <a:schemeClr val="accent2">
                    <a:lumMod val="75000"/>
                  </a:schemeClr>
                </a:solidFill>
              </a:rPr>
              <a:t>складає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: 35409,734 </a:t>
            </a:r>
            <a:r>
              <a:rPr lang="ru-RU" sz="2000" b="1" dirty="0" err="1" smtClean="0">
                <a:solidFill>
                  <a:schemeClr val="accent2">
                    <a:lumMod val="75000"/>
                  </a:schemeClr>
                </a:solidFill>
              </a:rPr>
              <a:t>тис.грн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. </a:t>
            </a:r>
            <a:endParaRPr lang="ru-RU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258494" y="4284619"/>
            <a:ext cx="5590903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В </a:t>
            </a:r>
            <a:r>
              <a:rPr lang="ru-RU" dirty="0" err="1" smtClean="0">
                <a:solidFill>
                  <a:schemeClr val="accent2">
                    <a:lumMod val="75000"/>
                  </a:schemeClr>
                </a:solidFill>
              </a:rPr>
              <a:t>Центрі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2">
                    <a:lumMod val="75000"/>
                  </a:schemeClr>
                </a:solidFill>
              </a:rPr>
              <a:t>безпеки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  </a:t>
            </a:r>
            <a:r>
              <a:rPr lang="ru-RU" dirty="0" err="1" smtClean="0">
                <a:solidFill>
                  <a:schemeClr val="accent2">
                    <a:lumMod val="75000"/>
                  </a:schemeClr>
                </a:solidFill>
              </a:rPr>
              <a:t>працюватимуть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  15 </a:t>
            </a:r>
            <a:r>
              <a:rPr lang="ru-RU" dirty="0" err="1" smtClean="0">
                <a:solidFill>
                  <a:schemeClr val="accent2">
                    <a:lumMod val="75000"/>
                  </a:schemeClr>
                </a:solidFill>
              </a:rPr>
              <a:t>чоловік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: </a:t>
            </a:r>
          </a:p>
          <a:p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- 2 </a:t>
            </a:r>
            <a:r>
              <a:rPr lang="ru-RU" dirty="0" err="1" smtClean="0">
                <a:solidFill>
                  <a:schemeClr val="accent2">
                    <a:lumMod val="75000"/>
                  </a:schemeClr>
                </a:solidFill>
              </a:rPr>
              <a:t>медичних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2">
                    <a:lumMod val="75000"/>
                  </a:schemeClr>
                </a:solidFill>
              </a:rPr>
              <a:t>працівника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</a:p>
          <a:p>
            <a:pPr>
              <a:buFontTx/>
              <a:buChar char="-"/>
            </a:pPr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 2 </a:t>
            </a:r>
            <a:r>
              <a:rPr lang="ru-RU" dirty="0" err="1" smtClean="0">
                <a:solidFill>
                  <a:schemeClr val="accent2">
                    <a:lumMod val="75000"/>
                  </a:schemeClr>
                </a:solidFill>
              </a:rPr>
              <a:t>працівника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2">
                    <a:lumMod val="75000"/>
                  </a:schemeClr>
                </a:solidFill>
              </a:rPr>
              <a:t>поліції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</a:p>
          <a:p>
            <a:pPr>
              <a:buFontTx/>
              <a:buChar char="-"/>
            </a:pPr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 8 </a:t>
            </a:r>
            <a:r>
              <a:rPr lang="ru-RU" dirty="0" err="1" smtClean="0">
                <a:solidFill>
                  <a:schemeClr val="accent2">
                    <a:lumMod val="75000"/>
                  </a:schemeClr>
                </a:solidFill>
              </a:rPr>
              <a:t>працівників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2">
                    <a:lumMod val="75000"/>
                  </a:schemeClr>
                </a:solidFill>
              </a:rPr>
              <a:t>добровільної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2">
                    <a:lumMod val="75000"/>
                  </a:schemeClr>
                </a:solidFill>
              </a:rPr>
              <a:t>пожежної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2">
                    <a:lumMod val="75000"/>
                  </a:schemeClr>
                </a:solidFill>
              </a:rPr>
              <a:t>команди</a:t>
            </a:r>
            <a:endParaRPr lang="ru-RU" dirty="0" smtClean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- 2 </a:t>
            </a:r>
            <a:r>
              <a:rPr lang="ru-RU" dirty="0" err="1" smtClean="0">
                <a:solidFill>
                  <a:schemeClr val="accent2">
                    <a:lumMod val="75000"/>
                  </a:schemeClr>
                </a:solidFill>
              </a:rPr>
              <a:t>технічних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2">
                    <a:lumMod val="75000"/>
                  </a:schemeClr>
                </a:solidFill>
              </a:rPr>
              <a:t>працівника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</a:p>
          <a:p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- 1 диспетчер </a:t>
            </a:r>
          </a:p>
          <a:p>
            <a:r>
              <a:rPr lang="uk-UA" dirty="0" smtClean="0">
                <a:solidFill>
                  <a:schemeClr val="accent2">
                    <a:lumMod val="75000"/>
                  </a:schemeClr>
                </a:solidFill>
              </a:rPr>
              <a:t>Додатково буде створено 10 робочих місць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9700" y="262762"/>
            <a:ext cx="10733913" cy="1056589"/>
          </a:xfrm>
        </p:spPr>
        <p:txBody>
          <a:bodyPr>
            <a:normAutofit fontScale="90000"/>
          </a:bodyPr>
          <a:lstStyle/>
          <a:p>
            <a:pPr algn="just"/>
            <a:r>
              <a:rPr lang="ru-RU" sz="1800" b="1" dirty="0" smtClean="0"/>
              <a:t> </a:t>
            </a:r>
            <a:r>
              <a:rPr lang="ru-RU" sz="20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Будівля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запроєктована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20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сучасному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архітектурному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стилі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котрий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враховує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можливості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нових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технологій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забезпечення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максимальної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функціональності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20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задоволення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людських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потреб. </a:t>
            </a:r>
            <a:r>
              <a:rPr lang="ru-RU" sz="20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Проєктом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витримані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норми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20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стандарти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доступності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громадських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будівель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для </a:t>
            </a:r>
            <a:r>
              <a:rPr lang="ru-RU" sz="20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маломобільних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груп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населення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. </a:t>
            </a:r>
            <a:r>
              <a:rPr lang="uk-UA" sz="2200" b="1" dirty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uk-UA" sz="2200" b="1" dirty="0">
                <a:solidFill>
                  <a:schemeClr val="accent2">
                    <a:lumMod val="75000"/>
                  </a:schemeClr>
                </a:solidFill>
              </a:rPr>
            </a:br>
            <a:endParaRPr lang="uk-UA" sz="2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37D207D0-94D6-4799-9383-182E3BF0DE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429" y="1578272"/>
            <a:ext cx="7305971" cy="3644715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7863840" y="1384663"/>
            <a:ext cx="3317965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В </a:t>
            </a:r>
            <a:r>
              <a:rPr lang="ru-RU" dirty="0" err="1" smtClean="0">
                <a:solidFill>
                  <a:schemeClr val="accent2">
                    <a:lumMod val="75000"/>
                  </a:schemeClr>
                </a:solidFill>
              </a:rPr>
              <a:t>будівлі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2">
                    <a:lumMod val="75000"/>
                  </a:schemeClr>
                </a:solidFill>
              </a:rPr>
              <a:t>передбачено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 гараж для </a:t>
            </a:r>
            <a:r>
              <a:rPr lang="ru-RU" dirty="0" err="1" smtClean="0">
                <a:solidFill>
                  <a:schemeClr val="accent2">
                    <a:lumMod val="75000"/>
                  </a:schemeClr>
                </a:solidFill>
              </a:rPr>
              <a:t>трьох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2">
                    <a:lumMod val="75000"/>
                  </a:schemeClr>
                </a:solidFill>
              </a:rPr>
              <a:t>одиниць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2">
                    <a:lumMod val="75000"/>
                  </a:schemeClr>
                </a:solidFill>
              </a:rPr>
              <a:t>спецтехніки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, а </a:t>
            </a:r>
            <a:r>
              <a:rPr lang="ru-RU" dirty="0" err="1" smtClean="0">
                <a:solidFill>
                  <a:schemeClr val="accent2">
                    <a:lumMod val="75000"/>
                  </a:schemeClr>
                </a:solidFill>
              </a:rPr>
              <a:t>саме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:  </a:t>
            </a:r>
            <a:r>
              <a:rPr lang="ru-RU" dirty="0" err="1" smtClean="0">
                <a:solidFill>
                  <a:schemeClr val="accent2">
                    <a:lumMod val="75000"/>
                  </a:schemeClr>
                </a:solidFill>
              </a:rPr>
              <a:t>пожежний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2">
                    <a:lumMod val="75000"/>
                  </a:schemeClr>
                </a:solidFill>
              </a:rPr>
              <a:t>автомобіль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,   авто </a:t>
            </a:r>
            <a:r>
              <a:rPr lang="ru-RU" dirty="0" err="1" smtClean="0">
                <a:solidFill>
                  <a:schemeClr val="accent2">
                    <a:lumMod val="75000"/>
                  </a:schemeClr>
                </a:solidFill>
              </a:rPr>
              <a:t>медичної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2">
                    <a:lumMod val="75000"/>
                  </a:schemeClr>
                </a:solidFill>
              </a:rPr>
              <a:t>служби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 та  </a:t>
            </a:r>
            <a:r>
              <a:rPr lang="ru-RU" dirty="0" err="1" smtClean="0">
                <a:solidFill>
                  <a:schemeClr val="accent2">
                    <a:lumMod val="75000"/>
                  </a:schemeClr>
                </a:solidFill>
              </a:rPr>
              <a:t>поліцейських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.</a:t>
            </a:r>
          </a:p>
          <a:p>
            <a:pPr algn="ctr"/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 Для </a:t>
            </a:r>
            <a:r>
              <a:rPr lang="ru-RU" dirty="0" err="1" smtClean="0">
                <a:solidFill>
                  <a:schemeClr val="accent2">
                    <a:lumMod val="75000"/>
                  </a:schemeClr>
                </a:solidFill>
              </a:rPr>
              <a:t>забезпечення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2">
                    <a:lumMod val="75000"/>
                  </a:schemeClr>
                </a:solidFill>
              </a:rPr>
              <a:t>діяльності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, </a:t>
            </a:r>
            <a:r>
              <a:rPr lang="ru-RU" dirty="0" err="1" smtClean="0">
                <a:solidFill>
                  <a:schemeClr val="accent2">
                    <a:lumMod val="75000"/>
                  </a:schemeClr>
                </a:solidFill>
              </a:rPr>
              <a:t>обслуговування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 та потреб </a:t>
            </a:r>
            <a:r>
              <a:rPr lang="ru-RU" dirty="0" err="1" smtClean="0">
                <a:solidFill>
                  <a:schemeClr val="accent2">
                    <a:lumMod val="75000"/>
                  </a:schemeClr>
                </a:solidFill>
              </a:rPr>
              <a:t>працівників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 Центру  </a:t>
            </a:r>
            <a:r>
              <a:rPr lang="ru-RU" dirty="0" err="1" smtClean="0">
                <a:solidFill>
                  <a:schemeClr val="accent2">
                    <a:lumMod val="75000"/>
                  </a:schemeClr>
                </a:solidFill>
              </a:rPr>
              <a:t>передбачено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2">
                    <a:lumMod val="75000"/>
                  </a:schemeClr>
                </a:solidFill>
              </a:rPr>
              <a:t>влаштування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2">
                    <a:lumMod val="75000"/>
                  </a:schemeClr>
                </a:solidFill>
              </a:rPr>
              <a:t>технологічних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, </a:t>
            </a:r>
            <a:r>
              <a:rPr lang="ru-RU" dirty="0" err="1" smtClean="0">
                <a:solidFill>
                  <a:schemeClr val="accent2">
                    <a:lumMod val="75000"/>
                  </a:schemeClr>
                </a:solidFill>
              </a:rPr>
              <a:t>технічних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 та </a:t>
            </a:r>
            <a:r>
              <a:rPr lang="ru-RU" dirty="0" err="1" smtClean="0">
                <a:solidFill>
                  <a:schemeClr val="accent2">
                    <a:lumMod val="75000"/>
                  </a:schemeClr>
                </a:solidFill>
              </a:rPr>
              <a:t>побутових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2">
                    <a:lumMod val="75000"/>
                  </a:schemeClr>
                </a:solidFill>
              </a:rPr>
              <a:t>приміщень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. 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13805" y="5336906"/>
            <a:ext cx="1055043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В </a:t>
            </a:r>
            <a:r>
              <a:rPr lang="ru-RU" dirty="0" err="1" smtClean="0">
                <a:solidFill>
                  <a:schemeClr val="accent2">
                    <a:lumMod val="75000"/>
                  </a:schemeClr>
                </a:solidFill>
              </a:rPr>
              <a:t>підвальному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2">
                    <a:lumMod val="75000"/>
                  </a:schemeClr>
                </a:solidFill>
              </a:rPr>
              <a:t>поверсі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2">
                    <a:lumMod val="75000"/>
                  </a:schemeClr>
                </a:solidFill>
              </a:rPr>
              <a:t>розміщено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2">
                    <a:lumMod val="75000"/>
                  </a:schemeClr>
                </a:solidFill>
              </a:rPr>
              <a:t>споруду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2">
                    <a:lumMod val="75000"/>
                  </a:schemeClr>
                </a:solidFill>
              </a:rPr>
              <a:t>подвійного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2">
                    <a:lumMod val="75000"/>
                  </a:schemeClr>
                </a:solidFill>
              </a:rPr>
              <a:t>призначення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 з </a:t>
            </a:r>
            <a:r>
              <a:rPr lang="ru-RU" dirty="0" err="1" smtClean="0">
                <a:solidFill>
                  <a:schemeClr val="accent2">
                    <a:lumMod val="75000"/>
                  </a:schemeClr>
                </a:solidFill>
              </a:rPr>
              <a:t>захисними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2">
                    <a:lumMod val="75000"/>
                  </a:schemeClr>
                </a:solidFill>
              </a:rPr>
              <a:t>властивостями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  </a:t>
            </a:r>
            <a:r>
              <a:rPr lang="ru-RU" dirty="0" err="1" smtClean="0">
                <a:solidFill>
                  <a:schemeClr val="accent2">
                    <a:lumMod val="75000"/>
                  </a:schemeClr>
                </a:solidFill>
              </a:rPr>
              <a:t>призначену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 для </a:t>
            </a:r>
            <a:r>
              <a:rPr lang="ru-RU" dirty="0" err="1" smtClean="0">
                <a:solidFill>
                  <a:schemeClr val="accent2">
                    <a:lumMod val="75000"/>
                  </a:schemeClr>
                </a:solidFill>
              </a:rPr>
              <a:t>укриття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2">
                    <a:lumMod val="75000"/>
                  </a:schemeClr>
                </a:solidFill>
              </a:rPr>
              <a:t>працівників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 Центру  в </a:t>
            </a:r>
            <a:r>
              <a:rPr lang="ru-RU" dirty="0" err="1" smtClean="0">
                <a:solidFill>
                  <a:schemeClr val="accent2">
                    <a:lumMod val="75000"/>
                  </a:schemeClr>
                </a:solidFill>
              </a:rPr>
              <a:t>разі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2">
                    <a:lumMod val="75000"/>
                  </a:schemeClr>
                </a:solidFill>
              </a:rPr>
              <a:t>надзвичайних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2">
                    <a:lumMod val="75000"/>
                  </a:schemeClr>
                </a:solidFill>
              </a:rPr>
              <a:t>ситуцій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.  За </a:t>
            </a:r>
            <a:r>
              <a:rPr lang="ru-RU" dirty="0" err="1" smtClean="0">
                <a:solidFill>
                  <a:schemeClr val="accent2">
                    <a:lumMod val="75000"/>
                  </a:schemeClr>
                </a:solidFill>
              </a:rPr>
              <a:t>звичайних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 умов </a:t>
            </a:r>
            <a:r>
              <a:rPr lang="ru-RU" dirty="0" err="1" smtClean="0">
                <a:solidFill>
                  <a:schemeClr val="accent2">
                    <a:lumMod val="75000"/>
                  </a:schemeClr>
                </a:solidFill>
              </a:rPr>
              <a:t>приміщення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 в </a:t>
            </a:r>
            <a:r>
              <a:rPr lang="ru-RU" dirty="0" err="1" smtClean="0">
                <a:solidFill>
                  <a:schemeClr val="accent2">
                    <a:lumMod val="75000"/>
                  </a:schemeClr>
                </a:solidFill>
              </a:rPr>
              <a:t>підвалі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 буде  </a:t>
            </a:r>
            <a:r>
              <a:rPr lang="ru-RU" dirty="0" err="1" smtClean="0">
                <a:solidFill>
                  <a:schemeClr val="accent2">
                    <a:lumMod val="75000"/>
                  </a:schemeClr>
                </a:solidFill>
              </a:rPr>
              <a:t>використовуватися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 як </a:t>
            </a:r>
            <a:r>
              <a:rPr lang="ru-RU" dirty="0" err="1" smtClean="0">
                <a:solidFill>
                  <a:schemeClr val="accent2">
                    <a:lumMod val="75000"/>
                  </a:schemeClr>
                </a:solidFill>
              </a:rPr>
              <a:t>навчальна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2">
                    <a:lumMod val="75000"/>
                  </a:schemeClr>
                </a:solidFill>
              </a:rPr>
              <a:t>кімната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  для </a:t>
            </a:r>
            <a:r>
              <a:rPr lang="ru-RU" dirty="0" err="1" smtClean="0">
                <a:solidFill>
                  <a:schemeClr val="accent2">
                    <a:lumMod val="75000"/>
                  </a:schemeClr>
                </a:solidFill>
              </a:rPr>
              <a:t>проведення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 занять </a:t>
            </a:r>
            <a:r>
              <a:rPr lang="ru-RU" dirty="0" err="1" smtClean="0">
                <a:solidFill>
                  <a:schemeClr val="accent2">
                    <a:lumMod val="75000"/>
                  </a:schemeClr>
                </a:solidFill>
              </a:rPr>
              <a:t>особового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 складу </a:t>
            </a:r>
            <a:r>
              <a:rPr lang="ru-RU" dirty="0" err="1" smtClean="0">
                <a:solidFill>
                  <a:schemeClr val="accent2">
                    <a:lumMod val="75000"/>
                  </a:schemeClr>
                </a:solidFill>
              </a:rPr>
              <a:t>місцевої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2">
                    <a:lumMod val="75000"/>
                  </a:schemeClr>
                </a:solidFill>
              </a:rPr>
              <a:t>пожежної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2">
                    <a:lumMod val="75000"/>
                  </a:schemeClr>
                </a:solidFill>
              </a:rPr>
              <a:t>команди</a:t>
            </a:r>
            <a:r>
              <a:rPr lang="ru-RU" dirty="0" smtClean="0"/>
              <a:t>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31132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1914" y="436228"/>
            <a:ext cx="9216705" cy="5823694"/>
          </a:xfrm>
        </p:spPr>
        <p:txBody>
          <a:bodyPr>
            <a:noAutofit/>
          </a:bodyPr>
          <a:lstStyle/>
          <a:p>
            <a:r>
              <a:rPr lang="uk-UA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uk-UA" sz="1600" dirty="0">
                <a:solidFill>
                  <a:srgbClr val="0070C0"/>
                </a:solidFill>
              </a:rPr>
              <a:t/>
            </a:r>
            <a:br>
              <a:rPr lang="uk-UA" sz="1600" dirty="0">
                <a:solidFill>
                  <a:srgbClr val="0070C0"/>
                </a:solidFill>
              </a:rPr>
            </a:br>
            <a:r>
              <a:rPr lang="uk-UA" sz="1600" dirty="0">
                <a:solidFill>
                  <a:srgbClr val="0070C0"/>
                </a:solidFill>
              </a:rPr>
              <a:t>1. Зручне розташування: </a:t>
            </a:r>
            <a:r>
              <a:rPr lang="uk-UA" sz="1600" dirty="0">
                <a:solidFill>
                  <a:srgbClr val="00B0F0"/>
                </a:solidFill>
              </a:rPr>
              <a:t>Центр розташовано в адміністративному центрі громади, що забезпечить рівновіддалений доступ для мешканців усіх населених пунктів та швидкий доступ до послуг для всіх жителів.</a:t>
            </a:r>
            <a:br>
              <a:rPr lang="uk-UA" sz="1600" dirty="0">
                <a:solidFill>
                  <a:srgbClr val="00B0F0"/>
                </a:solidFill>
              </a:rPr>
            </a:br>
            <a:r>
              <a:rPr lang="uk-UA" sz="1600" dirty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uk-UA" sz="1600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uk-UA" sz="1600" dirty="0">
                <a:solidFill>
                  <a:srgbClr val="0070C0"/>
                </a:solidFill>
              </a:rPr>
              <a:t>2. Відповідність європейським стандартам: </a:t>
            </a:r>
            <a:r>
              <a:rPr lang="uk-UA" sz="1600" dirty="0">
                <a:solidFill>
                  <a:srgbClr val="00B0F0"/>
                </a:solidFill>
              </a:rPr>
              <a:t>Центр буде відповідати високим європейським стандартам безпеки, оснащений сучасною матеріально-технічною базою, що забезпечить надійність і ефективність його роботи.</a:t>
            </a:r>
            <a:r>
              <a:rPr lang="uk-UA" sz="1600" dirty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uk-UA" sz="1600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uk-UA" sz="1600" dirty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uk-UA" sz="1600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uk-UA" sz="1600" dirty="0" smtClean="0">
                <a:solidFill>
                  <a:schemeClr val="accent2">
                    <a:lumMod val="75000"/>
                  </a:schemeClr>
                </a:solidFill>
              </a:rPr>
              <a:t> 3. Ефективність: </a:t>
            </a:r>
            <a:r>
              <a:rPr lang="uk-UA" sz="1600" dirty="0" smtClean="0">
                <a:solidFill>
                  <a:srgbClr val="00B0F0"/>
                </a:solidFill>
              </a:rPr>
              <a:t>Центр дозволить координувати діяльність усіх служб цивільного захисту в одному місці, що забезпечить швидкість, узгодженість та ефективність у реагуванні на надзвичайні ситуації. </a:t>
            </a:r>
            <a:r>
              <a:rPr lang="uk-UA" sz="1600" dirty="0">
                <a:solidFill>
                  <a:srgbClr val="00B0F0"/>
                </a:solidFill>
              </a:rPr>
              <a:t/>
            </a:r>
            <a:br>
              <a:rPr lang="uk-UA" sz="1600" dirty="0">
                <a:solidFill>
                  <a:srgbClr val="00B0F0"/>
                </a:solidFill>
              </a:rPr>
            </a:br>
            <a:r>
              <a:rPr lang="uk-UA" sz="1600" dirty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uk-UA" sz="1600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uk-UA" sz="1600" dirty="0">
                <a:solidFill>
                  <a:schemeClr val="accent2">
                    <a:lumMod val="75000"/>
                  </a:schemeClr>
                </a:solidFill>
              </a:rPr>
              <a:t>4. Безпека: </a:t>
            </a:r>
            <a:r>
              <a:rPr lang="uk-UA" sz="1600" dirty="0">
                <a:solidFill>
                  <a:srgbClr val="00B0F0"/>
                </a:solidFill>
              </a:rPr>
              <a:t>Підвищення рівня безпеки для всіх жителів громади завдяки злагодженій роботі служб, належному моніторингу та оперативному реагуванню на загрози.</a:t>
            </a:r>
            <a:br>
              <a:rPr lang="uk-UA" sz="1600" dirty="0">
                <a:solidFill>
                  <a:srgbClr val="00B0F0"/>
                </a:solidFill>
              </a:rPr>
            </a:br>
            <a:r>
              <a:rPr lang="uk-UA" sz="1600" dirty="0">
                <a:solidFill>
                  <a:srgbClr val="00B0F0"/>
                </a:solidFill>
              </a:rPr>
              <a:t/>
            </a:r>
            <a:br>
              <a:rPr lang="uk-UA" sz="1600" dirty="0">
                <a:solidFill>
                  <a:srgbClr val="00B0F0"/>
                </a:solidFill>
              </a:rPr>
            </a:br>
            <a:r>
              <a:rPr lang="uk-UA" sz="1600" dirty="0">
                <a:solidFill>
                  <a:schemeClr val="accent2">
                    <a:lumMod val="75000"/>
                  </a:schemeClr>
                </a:solidFill>
              </a:rPr>
              <a:t>5. Економічність: </a:t>
            </a:r>
            <a:r>
              <a:rPr lang="uk-UA" sz="1600" dirty="0">
                <a:solidFill>
                  <a:srgbClr val="00B0F0"/>
                </a:solidFill>
              </a:rPr>
              <a:t>Спільна інфраструктура для трьох служб (пожежна, медична та рятувальна) дозволить зменшити витрати на утримання, ефективно використовуючи ресурси та знижуючи загальні фінансові витрати.</a:t>
            </a:r>
            <a:r>
              <a:rPr lang="uk-UA" sz="1600" dirty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uk-UA" sz="1600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uk-UA" sz="1600" dirty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uk-UA" sz="1600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uk-UA" sz="1600" dirty="0">
                <a:solidFill>
                  <a:schemeClr val="accent2">
                    <a:lumMod val="75000"/>
                  </a:schemeClr>
                </a:solidFill>
              </a:rPr>
              <a:t>6. Сталий розвиток: </a:t>
            </a:r>
            <a:r>
              <a:rPr lang="uk-UA" sz="1600" dirty="0">
                <a:solidFill>
                  <a:srgbClr val="00B0F0"/>
                </a:solidFill>
              </a:rPr>
              <a:t>Центр стане основою для подальшого розвитку безпекової інфраструктури в регіоні, сприяючи підвищенню готовності до надзвичайних ситуацій та забезпеченню стійкості громади до будь-яких викликів.</a:t>
            </a:r>
            <a:br>
              <a:rPr lang="uk-UA" sz="1600" dirty="0">
                <a:solidFill>
                  <a:srgbClr val="00B0F0"/>
                </a:solidFill>
              </a:rPr>
            </a:br>
            <a:endParaRPr lang="uk-UA" sz="1600" dirty="0">
              <a:solidFill>
                <a:srgbClr val="00B0F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5BC81EE-7F72-4C3B-86D4-3B83B263AA8F}"/>
              </a:ext>
            </a:extLst>
          </p:cNvPr>
          <p:cNvSpPr txBox="1"/>
          <p:nvPr/>
        </p:nvSpPr>
        <p:spPr>
          <a:xfrm>
            <a:off x="794157" y="285226"/>
            <a:ext cx="83722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800" cap="all" dirty="0">
                <a:solidFill>
                  <a:srgbClr val="0070C0"/>
                </a:solidFill>
              </a:rPr>
              <a:t>Переваги Центру безпеки:</a:t>
            </a:r>
            <a:endParaRPr lang="uk-UA" cap="all" dirty="0"/>
          </a:p>
        </p:txBody>
      </p:sp>
    </p:spTree>
    <p:extLst>
      <p:ext uri="{BB962C8B-B14F-4D97-AF65-F5344CB8AC3E}">
        <p14:creationId xmlns:p14="http://schemas.microsoft.com/office/powerpoint/2010/main" val="2578968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Аспект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Foundry</Template>
  <TotalTime>600</TotalTime>
  <Words>498</Words>
  <Application>Microsoft Office PowerPoint</Application>
  <PresentationFormat>Произвольный</PresentationFormat>
  <Paragraphs>47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Аспект</vt:lpstr>
      <vt:lpstr>Поточний стан пожежної безпеки в Саксаганській сільській територіальній громаді Кам’янського району Дніпропетровської області</vt:lpstr>
      <vt:lpstr>Саксаганська сільська територіальна громада   утворена 13 вересня 2017 року шляхом об’єднання Грушуватської, Саврівської та Саксаганської сільських рад.  7 грудня 2020 року до громади доєдналася Саївська сільська рада   </vt:lpstr>
      <vt:lpstr>До громади входять 19 сіл:  Балкове, Вільне, Галина Лозуватка, Грушуватка, Демурино-Варварівка, Долинське, Кам'яне,  Красноіванівка, Нерудсталь,  Новоіванівка, Савро, Саївка,  Семенівка, Саксагань, Тернувате,  Цівки, Червона Поляна,  Чигринівка та Чумаки.  Центром громади є село Саксагань</vt:lpstr>
      <vt:lpstr>Безпека мешканців громади є надважливим  питанням сьогодення.  Відсутність пожежної служби значно ускладнює реагування на пожежі та надзвичайні події.  Протягом всього часу існування  громади роботи з ліквідації надзвичайних ситуацій виконує  54  державна пожежна рятувальна частина ГУ ДСНС у Дніпропетровській області (м.П’ятихатки) </vt:lpstr>
      <vt:lpstr>      В громаді діють дві основні служби екстреного реагування — швидка допомога та поліцейська служба, але розміщені вони в різних селах та приміщеннях,  що ускладнює їхню взаємодію і координацію, та в наслідку знижує оперативність і ефективність реагування на надзвичайні ситуації </vt:lpstr>
      <vt:lpstr>   В умовах зростаючих загроз (пожежі, аварії, воєнні виклики) громада потребує консолідованого  підходу до безпеки.  </vt:lpstr>
      <vt:lpstr>Для забезпечення оперативності реагування на надзвичайні ситуації та  покращення координації між службами було прийнято рішення об’єднати три екстрені служби в одній будівлі, що  є не лише логічним кроком, а й вимогою часу.  Власним коштом громади  - 733, 0 тис грн. було розроблено проектну документацію  по будівництву Центру безпеки. </vt:lpstr>
      <vt:lpstr> Будівля запроєктована в сучасному архітектурному стилі, котрий враховує можливості нових технологій, забезпечення максимальної функціональності та задоволення людських потреб. Проєктом витримані норми та стандарти доступності громадських будівель для маломобільних груп населення.  </vt:lpstr>
      <vt:lpstr>  1. Зручне розташування: Центр розташовано в адміністративному центрі громади, що забезпечить рівновіддалений доступ для мешканців усіх населених пунктів та швидкий доступ до послуг для всіх жителів.  2. Відповідність європейським стандартам: Центр буде відповідати високим європейським стандартам безпеки, оснащений сучасною матеріально-технічною базою, що забезпечить надійність і ефективність його роботи.   3. Ефективність: Центр дозволить координувати діяльність усіх служб цивільного захисту в одному місці, що забезпечить швидкість, узгодженість та ефективність у реагуванні на надзвичайні ситуації.   4. Безпека: Підвищення рівня безпеки для всіх жителів громади завдяки злагодженій роботі служб, належному моніторингу та оперативному реагуванню на загрози.  5. Економічність: Спільна інфраструктура для трьох служб (пожежна, медична та рятувальна) дозволить зменшити витрати на утримання, ефективно використовуючи ресурси та знижуючи загальні фінансові витрати.  6. Сталий розвиток: Центр стане основою для подальшого розвитку безпекової інфраструктури в регіоні, сприяючи підвищенню готовності до надзвичайних ситуацій та забезпеченню стійкості громади до будь-яких викликів. </vt:lpstr>
      <vt:lpstr>ДЯКУЄМО ЗА ВАШУ  УВАГУ!  ВІРИМО В СИЛУ ПАРТНЕРСТВА ДЛЯ СТВОРЕННЯ  БЕЗПЕЧНОГО МАЙБУТНЬОГО НАШОЇ РІДНОЇ УКРАЇНИ!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Нове будівництво Центру безпеки в Саксаганській сільській територіальній громаді Кам’янського району Дніпропетровської області</dc:title>
  <dc:creator>UN23 014769</dc:creator>
  <cp:lastModifiedBy>Навик</cp:lastModifiedBy>
  <cp:revision>61</cp:revision>
  <dcterms:created xsi:type="dcterms:W3CDTF">2025-04-07T20:22:16Z</dcterms:created>
  <dcterms:modified xsi:type="dcterms:W3CDTF">2025-05-02T06:15:12Z</dcterms:modified>
</cp:coreProperties>
</file>