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260" r:id="rId3"/>
    <p:sldId id="263" r:id="rId4"/>
    <p:sldId id="265" r:id="rId5"/>
    <p:sldId id="267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4" r:id="rId29"/>
    <p:sldId id="295" r:id="rId30"/>
    <p:sldId id="296" r:id="rId31"/>
    <p:sldId id="313" r:id="rId32"/>
    <p:sldId id="314" r:id="rId33"/>
    <p:sldId id="259" r:id="rId34"/>
    <p:sldId id="261" r:id="rId35"/>
    <p:sldId id="256" r:id="rId36"/>
    <p:sldId id="257" r:id="rId37"/>
    <p:sldId id="262" r:id="rId38"/>
    <p:sldId id="298" r:id="rId39"/>
    <p:sldId id="293" r:id="rId40"/>
    <p:sldId id="297" r:id="rId41"/>
    <p:sldId id="300" r:id="rId42"/>
    <p:sldId id="302" r:id="rId43"/>
    <p:sldId id="301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0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85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110;&#1072;&#1075;&#1088;&#1072;&#1084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110;&#1072;&#1075;&#1088;&#1072;&#1084;&#10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110;&#1072;&#1075;&#1088;&#1072;&#1084;&#108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110;&#1072;&#1075;&#1088;&#1072;&#1084;&#108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110;&#1072;&#1075;&#1088;&#1072;&#1084;&#108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4;&#1110;&#1072;&#1075;&#1088;&#1072;&#1084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000" dirty="0"/>
                      <a:t>77 664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000" dirty="0"/>
                      <a:t>110101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Лист1!$G$2:$G$3</c:f>
              <c:numCache>
                <c:formatCode>General</c:formatCode>
                <c:ptCount val="2"/>
                <c:pt idx="0" formatCode="#,##0">
                  <c:v>77664</c:v>
                </c:pt>
                <c:pt idx="1">
                  <c:v>110101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2E-4DA6-9F44-E26D0BD307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07577472"/>
        <c:axId val="207580160"/>
        <c:axId val="0"/>
      </c:bar3DChart>
      <c:catAx>
        <c:axId val="207577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580160"/>
        <c:crosses val="autoZero"/>
        <c:auto val="1"/>
        <c:lblAlgn val="ctr"/>
        <c:lblOffset val="100"/>
        <c:noMultiLvlLbl val="0"/>
      </c:catAx>
      <c:valAx>
        <c:axId val="20758016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757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6940826052565"/>
          <c:y val="7.4011157036231956E-2"/>
          <c:w val="0.87043054243972895"/>
          <c:h val="0.84465415081667228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4092323075213867E-3"/>
                  <c:y val="8.2717198089101204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77 664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Лист1!$G$2</c:f>
              <c:numCache>
                <c:formatCode>#,##0</c:formatCode>
                <c:ptCount val="1"/>
                <c:pt idx="0">
                  <c:v>77664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F8-4568-B44B-7794D2443BCF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6138484612820797E-3"/>
                  <c:y val="9.3299355627152539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110101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Лист1!$G$3</c:f>
              <c:numCache>
                <c:formatCode>General</c:formatCode>
                <c:ptCount val="1"/>
                <c:pt idx="0">
                  <c:v>110101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F8-4568-B44B-7794D2443BCF}"/>
            </c:ext>
          </c:extLst>
        </c:ser>
        <c:ser>
          <c:idx val="2"/>
          <c:order val="2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8184646150426919E-3"/>
                  <c:y val="8.6244583935118316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32 437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Лист1!$G$4</c:f>
              <c:numCache>
                <c:formatCode>#,##0</c:formatCode>
                <c:ptCount val="1"/>
                <c:pt idx="0">
                  <c:v>32437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1F8-4568-B44B-7794D2443BCF}"/>
            </c:ext>
          </c:extLst>
        </c:ser>
        <c:ser>
          <c:idx val="3"/>
          <c:order val="3"/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000" dirty="0"/>
                      <a:t>98781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Лист1!$G$5</c:f>
              <c:numCache>
                <c:formatCode>General</c:formatCode>
                <c:ptCount val="1"/>
                <c:pt idx="0">
                  <c:v>98781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1F8-4568-B44B-7794D2443BC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9817600"/>
        <c:axId val="209819136"/>
      </c:barChart>
      <c:catAx>
        <c:axId val="20981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819136"/>
        <c:crosses val="autoZero"/>
        <c:auto val="1"/>
        <c:lblAlgn val="ctr"/>
        <c:lblOffset val="100"/>
        <c:noMultiLvlLbl val="0"/>
      </c:catAx>
      <c:valAx>
        <c:axId val="20981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81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012809182818072E-2"/>
          <c:y val="1.8430452171980891E-2"/>
          <c:w val="0.89679881958370056"/>
          <c:h val="0.9195467170314409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9800150410638134E-2"/>
                  <c:y val="-1.52119208976780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8.5222222222222227E-2"/>
                      <c:h val="9.25233304170312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FF-4C26-AE2E-2FA0DA53DF4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Лист1!$D$29:$D$31</c:f>
              <c:numCache>
                <c:formatCode>#,##0</c:formatCode>
                <c:ptCount val="3"/>
                <c:pt idx="0" formatCode="General">
                  <c:v>460</c:v>
                </c:pt>
                <c:pt idx="1">
                  <c:v>5224</c:v>
                </c:pt>
                <c:pt idx="2">
                  <c:v>6168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FF-4C26-AE2E-2FA0DA53DF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11753216"/>
        <c:axId val="211767296"/>
        <c:axId val="0"/>
      </c:bar3DChart>
      <c:catAx>
        <c:axId val="2117532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767296"/>
        <c:crosses val="autoZero"/>
        <c:auto val="1"/>
        <c:lblAlgn val="ctr"/>
        <c:lblOffset val="100"/>
        <c:noMultiLvlLbl val="0"/>
      </c:catAx>
      <c:valAx>
        <c:axId val="21176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75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89919387488019E-2"/>
          <c:y val="6.4851497981705739E-2"/>
          <c:w val="0.59276582262987731"/>
          <c:h val="0.90792245306077102"/>
        </c:manualLayout>
      </c:layout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Лист1!$B$40:$B$48</c:f>
              <c:strCache>
                <c:ptCount val="9"/>
                <c:pt idx="0">
                  <c:v>Податок на доходи фізичних осіб 30 млн  грн</c:v>
                </c:pt>
                <c:pt idx="1">
                  <c:v>Єдиний податок  19 млн 853 тис грн</c:v>
                </c:pt>
                <c:pt idx="2">
                  <c:v>Податок на майно 9 млн 495 тис грн </c:v>
                </c:pt>
                <c:pt idx="3">
                  <c:v>Власні надходження бюджетних установ 5 млн 397 тис грн</c:v>
                </c:pt>
                <c:pt idx="4">
                  <c:v>Кошти від продажу землі 2 млн 661 тис грн</c:v>
                </c:pt>
                <c:pt idx="5">
                  <c:v>Акцизний податок на пальне  404 тис грн</c:v>
                </c:pt>
                <c:pt idx="6">
                  <c:v>Акцизний податок на інші підакцизні товари 323 тис грн</c:v>
                </c:pt>
                <c:pt idx="7">
                  <c:v>Інші надходження 119 тис грн</c:v>
                </c:pt>
                <c:pt idx="8">
                  <c:v>Трансферти 41 млн 701 тис грн</c:v>
                </c:pt>
              </c:strCache>
            </c:strRef>
          </c:cat>
          <c:val>
            <c:numRef>
              <c:f>Лист1!$G$40:$G$48</c:f>
              <c:numCache>
                <c:formatCode>#,##0</c:formatCode>
                <c:ptCount val="9"/>
                <c:pt idx="0" formatCode="General">
                  <c:v>30148</c:v>
                </c:pt>
                <c:pt idx="1">
                  <c:v>19853</c:v>
                </c:pt>
                <c:pt idx="2">
                  <c:v>9495</c:v>
                </c:pt>
                <c:pt idx="3">
                  <c:v>5397</c:v>
                </c:pt>
                <c:pt idx="4">
                  <c:v>2661</c:v>
                </c:pt>
                <c:pt idx="5">
                  <c:v>404</c:v>
                </c:pt>
                <c:pt idx="6">
                  <c:v>323</c:v>
                </c:pt>
                <c:pt idx="7">
                  <c:v>119</c:v>
                </c:pt>
                <c:pt idx="8">
                  <c:v>41701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290973319348699"/>
          <c:y val="8.103988445728251E-2"/>
          <c:w val="0.33915440657252771"/>
          <c:h val="0.82616227826537791"/>
        </c:manualLayout>
      </c:layout>
      <c:overlay val="0"/>
      <c:txPr>
        <a:bodyPr/>
        <a:lstStyle/>
        <a:p>
          <a:pPr rtl="0"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Лист1!$B$60:$B$68</c:f>
              <c:strCache>
                <c:ptCount val="9"/>
                <c:pt idx="0">
                  <c:v>Освіта 68 млн 327 тис грн</c:v>
                </c:pt>
                <c:pt idx="1">
                  <c:v>Державне управління 19 млн 449 тис грн</c:v>
                </c:pt>
                <c:pt idx="2">
                  <c:v>Соціальний захист  5 млн 871 тис грн</c:v>
                </c:pt>
                <c:pt idx="3">
                  <c:v>Житлово-комунальне господарство 4 млн 990 тис грн</c:v>
                </c:pt>
                <c:pt idx="4">
                  <c:v>Культура і мистецтво 2млн 839 тис грн</c:v>
                </c:pt>
                <c:pt idx="5">
                  <c:v>Економічна діяльність  1 млн 573 тис грн</c:v>
                </c:pt>
                <c:pt idx="6">
                  <c:v>Благоустрій  850 тис грн</c:v>
                </c:pt>
                <c:pt idx="7">
                  <c:v>Охорона здоров’я 238 тис грн</c:v>
                </c:pt>
                <c:pt idx="8">
                  <c:v>Трансферти іншим бюджетам       8 млн 106 тис грн</c:v>
                </c:pt>
              </c:strCache>
            </c:strRef>
          </c:cat>
          <c:val>
            <c:numRef>
              <c:f>Лист1!$F$60:$F$68</c:f>
              <c:numCache>
                <c:formatCode>#,##0</c:formatCode>
                <c:ptCount val="9"/>
                <c:pt idx="0">
                  <c:v>68327</c:v>
                </c:pt>
                <c:pt idx="1">
                  <c:v>19449</c:v>
                </c:pt>
                <c:pt idx="2">
                  <c:v>5871</c:v>
                </c:pt>
                <c:pt idx="3">
                  <c:v>4990</c:v>
                </c:pt>
                <c:pt idx="4">
                  <c:v>2839</c:v>
                </c:pt>
                <c:pt idx="5">
                  <c:v>1573</c:v>
                </c:pt>
                <c:pt idx="6">
                  <c:v>850</c:v>
                </c:pt>
                <c:pt idx="7">
                  <c:v>238</c:v>
                </c:pt>
                <c:pt idx="8">
                  <c:v>8106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555344718532579"/>
          <c:y val="0.10442661449027239"/>
          <c:w val="0.3586337760910816"/>
          <c:h val="0.85147165059932639"/>
        </c:manualLayout>
      </c:layout>
      <c:overlay val="0"/>
      <c:txPr>
        <a:bodyPr/>
        <a:lstStyle/>
        <a:p>
          <a:pPr rtl="0"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521087303430939E-2"/>
          <c:y val="0.13194755321304169"/>
          <c:w val="0.90045061281069783"/>
          <c:h val="0.7348235816935373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Лист1!$B$81:$B$84</c:f>
              <c:strCache>
                <c:ptCount val="4"/>
                <c:pt idx="0">
                  <c:v>2023 рік 6млн 460 тис грн</c:v>
                </c:pt>
                <c:pt idx="1">
                  <c:v>2024 рік7 млн 064 тис грн</c:v>
                </c:pt>
                <c:pt idx="2">
                  <c:v>2025 рік 8 млн 467 тис грн</c:v>
                </c:pt>
                <c:pt idx="3">
                  <c:v>загальна сума за 2023 - 2025 рік          30 млн 459</c:v>
                </c:pt>
              </c:strCache>
            </c:strRef>
          </c:cat>
          <c:val>
            <c:numRef>
              <c:f>Лист1!$C$81:$C$84</c:f>
              <c:numCache>
                <c:formatCode>#,##0</c:formatCode>
                <c:ptCount val="4"/>
                <c:pt idx="0">
                  <c:v>6460</c:v>
                </c:pt>
                <c:pt idx="1">
                  <c:v>7064</c:v>
                </c:pt>
                <c:pt idx="2">
                  <c:v>8467</c:v>
                </c:pt>
                <c:pt idx="3">
                  <c:v>30459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11796352"/>
        <c:axId val="211797888"/>
      </c:barChart>
      <c:catAx>
        <c:axId val="211796352"/>
        <c:scaling>
          <c:orientation val="minMax"/>
        </c:scaling>
        <c:delete val="0"/>
        <c:axPos val="b"/>
        <c:majorTickMark val="none"/>
        <c:minorTickMark val="none"/>
        <c:tickLblPos val="nextTo"/>
        <c:crossAx val="211797888"/>
        <c:crosses val="autoZero"/>
        <c:auto val="1"/>
        <c:lblAlgn val="ctr"/>
        <c:lblOffset val="100"/>
        <c:noMultiLvlLbl val="0"/>
      </c:catAx>
      <c:valAx>
        <c:axId val="211797888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211796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ПАЛІЙ Олександр Володимирович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1977р.н.-08.2023 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Саївка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7AC4B03-605D-4EB0-8FBF-D67D80CAA39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3" r="10137"/>
          <a:stretch/>
        </p:blipFill>
        <p:spPr bwMode="auto">
          <a:xfrm>
            <a:off x="3491880" y="967665"/>
            <a:ext cx="3142331" cy="405672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784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342408" y="5577092"/>
            <a:ext cx="4854039" cy="1647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СЕРЧЕНКО Володимир Леонідович 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1983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–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09.2017 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с. 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Савро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C:\Users\User\Desktop\Фото військових\Серченк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848" y="985652"/>
            <a:ext cx="3333296" cy="44753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5322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ДРОНЕВИЧ Віталій Володимирович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07.2023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Галина Лозуватка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E6B1051-F020-4CFC-8BAF-73276496016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67667"/>
            <a:ext cx="3096343" cy="417736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55277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647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ВОЙЧИШИН Антон Олександрович</a:t>
            </a:r>
          </a:p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07.2023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Саксагань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5E80994-6A42-47BD-9379-6A9F1FD85C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831274"/>
            <a:ext cx="3683140" cy="434636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26322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ТАРАН Андрій Сергійович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08.2023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Саксагань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47924F-9776-4ADC-B4E3-E9B64E77B8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67665"/>
            <a:ext cx="3744416" cy="433354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19705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КОЖЕЙ Володимир Григорович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10.2023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Саксагань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C79685E-A2D3-4D8C-AAD4-1821D7DCA7C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68680"/>
            <a:ext cx="3888431" cy="427634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27816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49737" y="5023788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РОВЕНСЬКИЙ Анатолій Іванович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11.2023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Галина Лозуватка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68C7EF-556F-474B-856D-8E7790CB29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80728"/>
            <a:ext cx="3744416" cy="417305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27115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ВОРОЖКО Василь Петрович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- 12.2023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Грушуватка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2032AD-4427-497F-8816-E77F6BC0DB6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/>
          <a:stretch/>
        </p:blipFill>
        <p:spPr bwMode="auto">
          <a:xfrm>
            <a:off x="3275856" y="889000"/>
            <a:ext cx="3384376" cy="425136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2050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ГУСАРОВ Дмитро Олександрович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2000р.н.–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01.2024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Савро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F7E782-6236-451E-93CB-837B6A321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68" y="926275"/>
            <a:ext cx="3143679" cy="42751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45292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ОХРИМЧУК Павло Віталійович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03.2024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Грушуватка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0160356-66C5-4406-963F-C4665777E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"/>
          <a:stretch/>
        </p:blipFill>
        <p:spPr>
          <a:xfrm>
            <a:off x="3275857" y="908720"/>
            <a:ext cx="3104818" cy="42363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1187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4">
            <a:extLst>
              <a:ext uri="{FF2B5EF4-FFF2-40B4-BE49-F238E27FC236}">
                <a16:creationId xmlns:a16="http://schemas.microsoft.com/office/drawing/2014/main" xmlns="" id="{B7864B47-BDF2-42B9-83E8-AB5973568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8" y="836712"/>
            <a:ext cx="8460606" cy="52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ТКАЧЕНКО Сергій Анатолійович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06.2024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Саївка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0E6B57C-E484-436B-8E52-8F6581CB7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"/>
          <a:stretch/>
        </p:blipFill>
        <p:spPr>
          <a:xfrm>
            <a:off x="3419872" y="801178"/>
            <a:ext cx="3312368" cy="432721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177800"/>
          </a:effectLst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6697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55839" y="5164281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НЄКІПЕЛОВ Сергій Васильович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1971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01.2023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Саївка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718C16-B4B2-4F7A-9828-9F77D7EA91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/>
          <a:stretch/>
        </p:blipFill>
        <p:spPr>
          <a:xfrm>
            <a:off x="3491880" y="980728"/>
            <a:ext cx="3240360" cy="41969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08502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ПУРИС Іван Іванович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1974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06.2024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Савро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8E6A24-C79C-4164-BEDD-44819DC0B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07391"/>
            <a:ext cx="2880320" cy="413763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98743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СВИРИДЕНКО Микола Сергійович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1978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11.2024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Грушуватка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C38605-A4D3-4585-95B3-F350ABFE0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/>
          <a:stretch/>
        </p:blipFill>
        <p:spPr>
          <a:xfrm>
            <a:off x="3635896" y="908720"/>
            <a:ext cx="3096344" cy="413763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73871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БАРАТЕЙ Олександр Борисович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08.2024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Долинське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D37EEFF-6B25-4DAE-B31D-C30153A57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35780"/>
            <a:ext cx="3240360" cy="43098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17485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29"/>
            <a:ext cx="47979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 Дмитро Євгенович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 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08.2024</a:t>
            </a:r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с.Долинське</a:t>
            </a:r>
            <a:endParaRPr lang="uk-UA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E50904-52A3-4AB5-9117-FC31ED20A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80728"/>
            <a:ext cx="2952327" cy="406150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73533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ЧОПЕНКО Олександр Анатолійович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01.2018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Саївка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D6FE428-5CC1-4269-96C6-5A35B2E42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5" t="1424" r="12307" b="36829"/>
          <a:stretch/>
        </p:blipFill>
        <p:spPr>
          <a:xfrm>
            <a:off x="3419872" y="820950"/>
            <a:ext cx="3015784" cy="4234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66202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 Василь Володимирович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04.2022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Грушуватка</a:t>
            </a:r>
            <a:endParaRPr lang="uk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3127D2A-B1CB-44CF-BEF9-CE78608568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r="2131"/>
          <a:stretch/>
        </p:blipFill>
        <p:spPr>
          <a:xfrm>
            <a:off x="3347864" y="1011407"/>
            <a:ext cx="3312368" cy="42155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421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339753" y="5145030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ПЕЛИХ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 Станіславович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07.2025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11965"/>
            <a:ext cx="3225057" cy="40816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976139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483768" y="5139959"/>
            <a:ext cx="4178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ЖУРАВЛЬОВ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Сергій Сергійович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1986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05.2025 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Саксагань</a:t>
            </a:r>
            <a:endParaRPr lang="uk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E:\Фото військових\Журавльов С.С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17952"/>
            <a:ext cx="3818453" cy="41592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12359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267744" y="5281107"/>
            <a:ext cx="4797989" cy="1252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КОТЕВИЧ Олександр Петрович </a:t>
            </a:r>
          </a:p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1970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– 03.2022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с. Долинське</a:t>
            </a:r>
          </a:p>
        </p:txBody>
      </p:sp>
      <p:pic>
        <p:nvPicPr>
          <p:cNvPr id="1026" name="Picture 2" descr="C:\Users\User\Desktop\Фото військових\Котевич О.П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832" y="1124744"/>
            <a:ext cx="2823359" cy="415636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49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195736" y="5140621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МІЛЬТО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Руслан Сергійович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09.2022 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15819"/>
            <a:ext cx="3672408" cy="41598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73412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7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1" y="476672"/>
            <a:ext cx="7334200" cy="1008112"/>
          </a:xfrm>
        </p:spPr>
        <p:txBody>
          <a:bodyPr/>
          <a:lstStyle/>
          <a:p>
            <a:pPr algn="ctr"/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Сесійна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діяльність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сільської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ради</a:t>
            </a:r>
            <a:b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2025 </a:t>
            </a: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рік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987824" y="2564904"/>
            <a:ext cx="2664296" cy="158417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19 </a:t>
            </a:r>
          </a:p>
          <a:p>
            <a:pPr algn="ctr"/>
            <a:r>
              <a:rPr lang="ru-RU" sz="2800" b="1" dirty="0" err="1" smtClean="0">
                <a:solidFill>
                  <a:schemeClr val="bg2">
                    <a:lumMod val="25000"/>
                  </a:schemeClr>
                </a:solidFill>
              </a:rPr>
              <a:t>депутатів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9972" y="1988840"/>
            <a:ext cx="2340260" cy="72008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пленарних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засідань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67744" y="4005064"/>
            <a:ext cx="2160241" cy="914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п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рийнято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13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цільових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програм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20072" y="3832651"/>
            <a:ext cx="2808312" cy="9144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несено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зміни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і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доповнення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до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50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програм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2132856"/>
            <a:ext cx="2448272" cy="113042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роведено 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15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засідань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постійних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комісій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84836"/>
              </p:ext>
            </p:extLst>
          </p:nvPr>
        </p:nvGraphicFramePr>
        <p:xfrm>
          <a:off x="611560" y="548680"/>
          <a:ext cx="4320479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674391"/>
              </p:ext>
            </p:extLst>
          </p:nvPr>
        </p:nvGraphicFramePr>
        <p:xfrm>
          <a:off x="2843808" y="3140968"/>
          <a:ext cx="576064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92080" y="908720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Запланований бюджет громади на 2025 рік складав 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77млн.664тис.грн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надійшло доходів 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110млн101тис.грн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920630"/>
              </p:ext>
            </p:extLst>
          </p:nvPr>
        </p:nvGraphicFramePr>
        <p:xfrm>
          <a:off x="1691680" y="1340768"/>
          <a:ext cx="633670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5157192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По спеціальному фонду заплановано у бюджеті було надходжень у сумі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460 </a:t>
            </a:r>
            <a:r>
              <a:rPr lang="uk-UA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тис.грн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надійшло доходів 8млн.747тис.грн. Найбільший відсоток надходжень спеціального фонду це благодійні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внески,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гранти та дарунки яких у 2025 році надійшло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млн.224тис.грн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404664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ДОХОДИ 2025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885858"/>
              </p:ext>
            </p:extLst>
          </p:nvPr>
        </p:nvGraphicFramePr>
        <p:xfrm>
          <a:off x="323528" y="908720"/>
          <a:ext cx="849694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61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559328"/>
              </p:ext>
            </p:extLst>
          </p:nvPr>
        </p:nvGraphicFramePr>
        <p:xfrm>
          <a:off x="611560" y="1340768"/>
          <a:ext cx="820891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59832" y="60689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ВИДАТКИ 2025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620688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Надходження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за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використання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земель</a:t>
            </a:r>
          </a:p>
          <a:p>
            <a:pPr algn="ctr"/>
            <a:endParaRPr lang="ru-RU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За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</a:rPr>
              <a:t>періодз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2023 по 2025 роки 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</a:rPr>
              <a:t>надійшло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в бюджет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</a:rPr>
              <a:t>громади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земельного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</a:rPr>
              <a:t>податку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</a:rPr>
              <a:t>орендної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плати з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</a:rPr>
              <a:t>юридичних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</a:rPr>
              <a:t>фізичних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</a:rPr>
              <a:t>осіб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на суму 30 млн.459тис.грн. 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690284"/>
              </p:ext>
            </p:extLst>
          </p:nvPr>
        </p:nvGraphicFramePr>
        <p:xfrm>
          <a:off x="1043608" y="1844824"/>
          <a:ext cx="727280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66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04856" cy="576064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/>
              <a:t/>
            </a:r>
            <a:br>
              <a:rPr lang="ru-RU" sz="1000" dirty="0"/>
            </a:br>
            <a:r>
              <a:rPr lang="ru-RU" sz="2000" dirty="0" err="1">
                <a:solidFill>
                  <a:schemeClr val="bg2">
                    <a:lumMod val="50000"/>
                  </a:schemeClr>
                </a:solidFill>
              </a:rPr>
              <a:t>Загальна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 сума </a:t>
            </a:r>
            <a:r>
              <a:rPr lang="ru-RU" sz="2000" dirty="0" err="1">
                <a:solidFill>
                  <a:schemeClr val="bg2">
                    <a:lumMod val="50000"/>
                  </a:schemeClr>
                </a:solidFill>
              </a:rPr>
              <a:t>витрат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: 879 тис.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грн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473795" y="6335608"/>
            <a:ext cx="563701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55576" y="1789651"/>
            <a:ext cx="2165413" cy="132839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дноразова</a:t>
            </a:r>
          </a:p>
          <a:p>
            <a:pPr algn="ctr"/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допомога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військовим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19" y="2060848"/>
            <a:ext cx="2977877" cy="206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6588224" y="1884580"/>
            <a:ext cx="2088232" cy="12346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лікування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військових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201196" y="3501008"/>
            <a:ext cx="2115219" cy="122413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опомога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сім’ям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загиблих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87624" y="3428206"/>
            <a:ext cx="2062116" cy="124928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опомога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інвалідам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Захисникам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на дрова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18681" y="4797152"/>
            <a:ext cx="2493575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опомога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поховання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незахищених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верств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населення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004047" y="4797152"/>
            <a:ext cx="2448273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опомога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лікування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235838" y="397517"/>
            <a:ext cx="9144000" cy="78771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uk-UA" sz="3200" dirty="0" smtClean="0">
                <a:solidFill>
                  <a:srgbClr val="009999"/>
                </a:solidFill>
                <a:latin typeface="Arial Black" panose="020B0A04020102020204" pitchFamily="34" charset="0"/>
              </a:rPr>
              <a:t>Надання адміністративних послуг</a:t>
            </a:r>
            <a:endParaRPr lang="uk-UA" sz="3200" dirty="0">
              <a:solidFill>
                <a:srgbClr val="00999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1078" y="4315616"/>
            <a:ext cx="3466826" cy="1127758"/>
          </a:xfrm>
          <a:prstGeom prst="roundRect">
            <a:avLst>
              <a:gd name="adj" fmla="val 13782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 smtClean="0">
                <a:solidFill>
                  <a:schemeClr val="tx1"/>
                </a:solidFill>
              </a:rPr>
              <a:t>                               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44527" y="1286003"/>
            <a:ext cx="2821648" cy="945895"/>
          </a:xfrm>
          <a:prstGeom prst="roundRect">
            <a:avLst>
              <a:gd name="adj" fmla="val 13782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 smtClean="0">
                <a:solidFill>
                  <a:schemeClr val="tx1"/>
                </a:solidFill>
              </a:rPr>
              <a:t>                               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8270" y="2871861"/>
            <a:ext cx="3215618" cy="947808"/>
          </a:xfrm>
          <a:prstGeom prst="roundRect">
            <a:avLst>
              <a:gd name="adj" fmla="val 13782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 smtClean="0">
                <a:solidFill>
                  <a:schemeClr val="tx1"/>
                </a:solidFill>
              </a:rPr>
              <a:t>                               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39" y="1435784"/>
            <a:ext cx="946472" cy="6298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05493" y="1435784"/>
            <a:ext cx="1816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645 видача витягів із РТГ</a:t>
            </a:r>
            <a:endParaRPr lang="uk-UA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5" r="5184" b="17655"/>
          <a:stretch/>
        </p:blipFill>
        <p:spPr>
          <a:xfrm>
            <a:off x="348270" y="3030029"/>
            <a:ext cx="1142916" cy="6149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31640" y="2898083"/>
            <a:ext cx="2160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/>
              <a:t>30 послуг ДЗК</a:t>
            </a:r>
            <a:br>
              <a:rPr lang="uk-UA" sz="1600" b="1" dirty="0" smtClean="0"/>
            </a:br>
            <a:r>
              <a:rPr lang="uk-UA" sz="1600" b="1" dirty="0" smtClean="0"/>
              <a:t>17 – НГОЗ</a:t>
            </a:r>
            <a:br>
              <a:rPr lang="uk-UA" sz="1600" b="1" dirty="0" smtClean="0"/>
            </a:br>
            <a:r>
              <a:rPr lang="uk-UA" sz="1600" b="1" dirty="0" smtClean="0"/>
              <a:t>13 – Витягів із ДЗК</a:t>
            </a:r>
            <a:endParaRPr lang="uk-UA" sz="16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50086" y="2551884"/>
            <a:ext cx="2718004" cy="902338"/>
          </a:xfrm>
          <a:prstGeom prst="roundRect">
            <a:avLst>
              <a:gd name="adj" fmla="val 13782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 smtClean="0">
                <a:solidFill>
                  <a:schemeClr val="tx1"/>
                </a:solidFill>
              </a:rPr>
              <a:t>                               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812" y="2680339"/>
            <a:ext cx="865837" cy="5776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78640" y="2680339"/>
            <a:ext cx="17894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/>
              <a:t>122 послуги для </a:t>
            </a:r>
            <a:r>
              <a:rPr lang="uk-UA" sz="1400" b="1" dirty="0"/>
              <a:t>ветеранів</a:t>
            </a:r>
            <a:r>
              <a:rPr lang="uk-UA" sz="1400" b="1" dirty="0" smtClean="0"/>
              <a:t> та членів їх сімей</a:t>
            </a:r>
            <a:endParaRPr lang="uk-UA" sz="1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7935" y="1443490"/>
            <a:ext cx="3289969" cy="987767"/>
          </a:xfrm>
          <a:prstGeom prst="roundRect">
            <a:avLst>
              <a:gd name="adj" fmla="val 13782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 smtClean="0">
                <a:solidFill>
                  <a:schemeClr val="tx1"/>
                </a:solidFill>
              </a:rPr>
              <a:t>                               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8" y="1542431"/>
            <a:ext cx="1235190" cy="6947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600945" y="1507927"/>
            <a:ext cx="1962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1019 послуг соціального характеру</a:t>
            </a:r>
            <a:endParaRPr lang="uk-UA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905776" y="4059746"/>
            <a:ext cx="2914695" cy="1221335"/>
          </a:xfrm>
          <a:prstGeom prst="roundRect">
            <a:avLst>
              <a:gd name="adj" fmla="val 13782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 smtClean="0">
                <a:solidFill>
                  <a:schemeClr val="tx1"/>
                </a:solidFill>
              </a:rPr>
              <a:t>                               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97436" y="4308576"/>
            <a:ext cx="21573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/>
              <a:t>306 послуг для ВПО</a:t>
            </a:r>
            <a:br>
              <a:rPr lang="uk-UA" sz="1400" b="1" dirty="0" smtClean="0"/>
            </a:br>
            <a:r>
              <a:rPr lang="uk-UA" sz="1400" b="1" dirty="0" smtClean="0"/>
              <a:t>167 – взято на облік</a:t>
            </a:r>
          </a:p>
          <a:p>
            <a:pPr algn="ctr"/>
            <a:r>
              <a:rPr lang="uk-UA" sz="1400" b="1" dirty="0" smtClean="0"/>
              <a:t>139 - допомог</a:t>
            </a:r>
            <a:endParaRPr lang="uk-UA" sz="14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23" y="4390667"/>
            <a:ext cx="1091182" cy="7267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Овал 20"/>
          <p:cNvSpPr/>
          <p:nvPr/>
        </p:nvSpPr>
        <p:spPr>
          <a:xfrm>
            <a:off x="3605802" y="2663382"/>
            <a:ext cx="2546051" cy="16451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22967" y="3000230"/>
            <a:ext cx="2443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4451 адміністративна послуг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933" r="1162"/>
          <a:stretch/>
        </p:blipFill>
        <p:spPr>
          <a:xfrm>
            <a:off x="348270" y="4411144"/>
            <a:ext cx="1440082" cy="8699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475656" y="4522948"/>
            <a:ext cx="2318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52 заяви на відстрочку</a:t>
            </a:r>
            <a:endParaRPr lang="uk-UA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508994" y="5503433"/>
            <a:ext cx="3500632" cy="1029758"/>
          </a:xfrm>
          <a:prstGeom prst="roundRect">
            <a:avLst>
              <a:gd name="adj" fmla="val 13782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 smtClean="0">
                <a:solidFill>
                  <a:schemeClr val="tx1"/>
                </a:solidFill>
              </a:rPr>
              <a:t>                               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18" y="5619511"/>
            <a:ext cx="1134801" cy="7283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4866339" y="5660501"/>
            <a:ext cx="2203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/>
              <a:t>84 заяви на реалізацію місцевої Програми 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39595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531848" y="5288459"/>
            <a:ext cx="4797989" cy="1252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БАРАТЕЙ Денис Борисович</a:t>
            </a:r>
            <a:endParaRPr lang="uk-UA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uk-UA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2000р.н.-09.2022 </a:t>
            </a:r>
            <a:endParaRPr lang="uk-UA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 Долинське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239E84-0CCD-4841-A987-7D4370EDB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56" y="967666"/>
            <a:ext cx="3190173" cy="42535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2372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6669361"/>
            <a:ext cx="9145016" cy="5030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640960" cy="633670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         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ОСВІТА ГРОМАДИ – НАШ ПРІОРИТЕТ</a:t>
            </a:r>
            <a:r>
              <a:rPr lang="ru-RU" sz="2800" b="1" dirty="0" smtClean="0"/>
              <a:t> </a:t>
            </a:r>
          </a:p>
          <a:p>
            <a:pPr marL="45720" indent="0" algn="ctr">
              <a:buNone/>
            </a:pPr>
            <a:endParaRPr lang="ru-RU" sz="1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У 2025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році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освітніми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послугами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здобувачів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освіти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забезпечували</a:t>
            </a:r>
            <a:endParaRPr lang="ru-RU" sz="1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3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ліцеї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та 4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гімназії</a:t>
            </a:r>
            <a:r>
              <a:rPr lang="ru-RU" sz="1800" b="1" dirty="0" smtClean="0"/>
              <a:t>                                                                                            </a:t>
            </a:r>
            <a:endParaRPr lang="ru-RU" sz="1800" b="1" dirty="0"/>
          </a:p>
        </p:txBody>
      </p:sp>
      <p:sp>
        <p:nvSpPr>
          <p:cNvPr id="4" name="Овал 3"/>
          <p:cNvSpPr/>
          <p:nvPr/>
        </p:nvSpPr>
        <p:spPr>
          <a:xfrm>
            <a:off x="143508" y="1579408"/>
            <a:ext cx="3456384" cy="244827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Підвезення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учнів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(6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шкільних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автобусів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)- 1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придбаний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у 2025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році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місцями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для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школярів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обмеженою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здатністю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380,0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</a:rPr>
              <a:t>тис.грн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.) 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65" y="3492287"/>
            <a:ext cx="2808312" cy="19442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284984"/>
            <a:ext cx="972108" cy="13812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35" y="5143405"/>
            <a:ext cx="288925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5076056" y="3882144"/>
            <a:ext cx="3168352" cy="213914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харчування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дітей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витрачено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1млн.947тис.грн.;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місцевого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бюджету -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901тис.грн.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85" y="1470382"/>
            <a:ext cx="2258241" cy="16561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4283968" y="1806284"/>
            <a:ext cx="2689244" cy="199452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Оздоровлено</a:t>
            </a:r>
          </a:p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18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учнів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з числа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пільгових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категорій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, на суму-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450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тис.грн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2878" y="5517232"/>
            <a:ext cx="2514906" cy="120243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Проведено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поточний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ремонт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даху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Саївського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ліцею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1млн.299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</a:rPr>
              <a:t>тис.грн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824" y="5517232"/>
            <a:ext cx="2016224" cy="120243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Ремонт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даху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Долинської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гімназії</a:t>
            </a: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120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тис.грн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51" y="4038064"/>
            <a:ext cx="2376945" cy="24872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softEdge rad="2540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8208912" cy="4017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Гордість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громади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здобутки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навчальних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закладів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Пліч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-о-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пліч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всеукраїнські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шкільні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ліги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2736304" cy="21078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4130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3096344" cy="23042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2592288" cy="22308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3096344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45599"/>
            <a:ext cx="2880320" cy="18722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222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188640"/>
            <a:ext cx="7389440" cy="648072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КУЛЬТУРНИЙ ПРОСТІР ГРОМАДИ</a:t>
            </a:r>
            <a:endParaRPr lang="ru-RU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39552" y="6165304"/>
            <a:ext cx="1992052" cy="50405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«коробка тепла»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</a:rPr>
              <a:t>д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ля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</a:rPr>
              <a:t>Захисників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7200292" y="4451006"/>
            <a:ext cx="1620180" cy="490162"/>
          </a:xfrm>
        </p:spPr>
        <p:txBody>
          <a:bodyPr>
            <a:normAutofit/>
          </a:bodyPr>
          <a:lstStyle/>
          <a:p>
            <a:pPr algn="ctr"/>
            <a:r>
              <a:rPr lang="ru-RU" sz="1200" dirty="0" err="1">
                <a:solidFill>
                  <a:schemeClr val="bg2">
                    <a:lumMod val="25000"/>
                  </a:schemeClr>
                </a:solidFill>
              </a:rPr>
              <a:t>в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</a:rPr>
              <a:t>шанування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</a:rPr>
              <a:t>пам’яті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59833" y="2233464"/>
            <a:ext cx="1728192" cy="535496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 err="1">
                <a:solidFill>
                  <a:schemeClr val="bg2">
                    <a:lumMod val="50000"/>
                  </a:schemeClr>
                </a:solidFill>
              </a:rPr>
              <a:t>п</a:t>
            </a:r>
            <a:r>
              <a:rPr lang="ru-RU" sz="1200" dirty="0" err="1" smtClean="0">
                <a:solidFill>
                  <a:schemeClr val="bg2">
                    <a:lumMod val="50000"/>
                  </a:schemeClr>
                </a:solidFill>
              </a:rPr>
              <a:t>рофесійні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bg2">
                    <a:lumMod val="50000"/>
                  </a:schemeClr>
                </a:solidFill>
              </a:rPr>
              <a:t>св’ята</a:t>
            </a:r>
            <a:endParaRPr lang="ru-RU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0768"/>
            <a:ext cx="25202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40768"/>
            <a:ext cx="194421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4" y="2797155"/>
            <a:ext cx="2520280" cy="17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172819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40768"/>
            <a:ext cx="1944216" cy="11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564904"/>
            <a:ext cx="1817848" cy="196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92" y="2871495"/>
            <a:ext cx="1728192" cy="157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25" y="4761349"/>
            <a:ext cx="2304256" cy="185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13176"/>
            <a:ext cx="2088232" cy="175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0" y="4725144"/>
            <a:ext cx="2052228" cy="150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83" y="5013176"/>
            <a:ext cx="1948881" cy="175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83" y="3068960"/>
            <a:ext cx="2092897" cy="183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338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355976" y="3717032"/>
            <a:ext cx="2039888" cy="1080120"/>
          </a:xfrm>
        </p:spPr>
        <p:txBody>
          <a:bodyPr/>
          <a:lstStyle/>
          <a:p>
            <a:pPr algn="ctr"/>
            <a:r>
              <a:rPr lang="ru-RU" sz="1200" b="1" dirty="0" err="1" smtClean="0">
                <a:solidFill>
                  <a:schemeClr val="bg2">
                    <a:lumMod val="25000"/>
                  </a:schemeClr>
                </a:solidFill>
              </a:rPr>
              <a:t>Благодійний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фонд «</a:t>
            </a:r>
            <a:r>
              <a:rPr lang="ru-RU" sz="1200" b="1" dirty="0" err="1" smtClean="0">
                <a:solidFill>
                  <a:schemeClr val="bg2">
                    <a:lumMod val="25000"/>
                  </a:schemeClr>
                </a:solidFill>
              </a:rPr>
              <a:t>ІзраЕЙД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 ЮКРЕЙН»-</a:t>
            </a:r>
            <a:r>
              <a:rPr lang="ru-RU" sz="1200" b="1" dirty="0" err="1" smtClean="0">
                <a:solidFill>
                  <a:schemeClr val="bg2">
                    <a:lumMod val="25000"/>
                  </a:schemeClr>
                </a:solidFill>
              </a:rPr>
              <a:t>встановлено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dirty="0" err="1" smtClean="0">
                <a:solidFill>
                  <a:schemeClr val="bg2">
                    <a:lumMod val="25000"/>
                  </a:schemeClr>
                </a:solidFill>
              </a:rPr>
              <a:t>станції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dirty="0" err="1" smtClean="0">
                <a:solidFill>
                  <a:schemeClr val="bg2">
                    <a:lumMod val="25000"/>
                  </a:schemeClr>
                </a:solidFill>
              </a:rPr>
              <a:t>очищення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 води та </a:t>
            </a:r>
            <a:r>
              <a:rPr lang="ru-RU" sz="1200" b="1" dirty="0" err="1" smtClean="0">
                <a:solidFill>
                  <a:schemeClr val="bg2">
                    <a:lumMod val="25000"/>
                  </a:schemeClr>
                </a:solidFill>
              </a:rPr>
              <a:t>паверволи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60780" y="5085184"/>
            <a:ext cx="2031508" cy="129614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Благодійний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фонд</a:t>
            </a:r>
          </a:p>
          <a:p>
            <a:pPr marL="45720" indent="0"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«ПРАВО НА ЗАХИСТ»-</a:t>
            </a:r>
          </a:p>
          <a:p>
            <a:pPr marL="45720" indent="0" algn="ctr">
              <a:buNone/>
            </a:pPr>
            <a:r>
              <a:rPr lang="ru-RU" sz="1400" dirty="0" err="1">
                <a:solidFill>
                  <a:schemeClr val="bg2">
                    <a:lumMod val="25000"/>
                  </a:schemeClr>
                </a:solidFill>
              </a:rPr>
              <a:t>п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ідтримка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ветеранів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7544" y="188640"/>
            <a:ext cx="8064896" cy="972108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 smtClean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 smtClean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 smtClean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 smtClean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 smtClean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 smtClean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228600" lvl="0" indent="-182880">
              <a:buClr>
                <a:srgbClr val="F14124">
                  <a:lumMod val="75000"/>
                </a:srgbClr>
              </a:buClr>
              <a:buFont typeface="Georgia" pitchFamily="18" charset="0"/>
              <a:buChar char="*"/>
            </a:pPr>
            <a:endParaRPr lang="ru-RU" sz="2000" dirty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pPr marL="45720" lvl="0">
              <a:buClr>
                <a:srgbClr val="F14124">
                  <a:lumMod val="75000"/>
                </a:srgbClr>
              </a:buClr>
            </a:pPr>
            <a:endParaRPr lang="ru-RU" sz="1500" dirty="0">
              <a:solidFill>
                <a:srgbClr val="B4DCFA">
                  <a:lumMod val="50000"/>
                </a:srgbClr>
              </a:solidFill>
              <a:latin typeface="Arial Black" pitchFamily="34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Партнерство. Сила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громади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– у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співпраці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.</a:t>
            </a:r>
          </a:p>
          <a:p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Підписання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меморандуму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660231" y="3717032"/>
            <a:ext cx="2088233" cy="64807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ГО»МАРТІН-КЛУБ»-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квока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простір</a:t>
            </a:r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0779" y="3789040"/>
            <a:ext cx="383515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БО «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Благодійний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фонд»ТАПС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b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Алея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живої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памяті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висадка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горобини</a:t>
            </a:r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9" y="1196752"/>
            <a:ext cx="1929135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287" y="1160748"/>
            <a:ext cx="1944216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977" y="1234075"/>
            <a:ext cx="2111896" cy="2592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8760"/>
            <a:ext cx="2448272" cy="2520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81128"/>
            <a:ext cx="2232248" cy="21602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97152"/>
            <a:ext cx="2088232" cy="19442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81128"/>
            <a:ext cx="2088232" cy="21602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147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473794" y="2522364"/>
            <a:ext cx="6266557" cy="474588"/>
          </a:xfrm>
        </p:spPr>
        <p:txBody>
          <a:bodyPr>
            <a:normAutofit/>
          </a:bodyPr>
          <a:lstStyle/>
          <a:p>
            <a:pPr algn="ctr"/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</a:rPr>
              <a:t>Меморіал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</a:rPr>
              <a:t>пам’яті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</a:rPr>
              <a:t>загиблих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</a:rPr>
              <a:t>Захисників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</a:rPr>
              <a:t>Захисниць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</a:rPr>
              <a:t>України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817581" y="188641"/>
            <a:ext cx="7642851" cy="792088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МЕМОРІАЛІЗАЦІЯ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5202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04635"/>
            <a:ext cx="259615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53897"/>
            <a:ext cx="2520280" cy="16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8594"/>
            <a:ext cx="216024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78595"/>
            <a:ext cx="2160240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871901"/>
            <a:ext cx="2039888" cy="150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871901"/>
            <a:ext cx="2092102" cy="150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58416" y="4797152"/>
            <a:ext cx="2160240" cy="177849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Підтримка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ветеранів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війни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53" y="4701716"/>
            <a:ext cx="2952328" cy="187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89410"/>
            <a:ext cx="2911872" cy="20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072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597352" cy="1224136"/>
          </a:xfrm>
          <a:effectLst>
            <a:innerShdw blurRad="63500" dist="711200" dir="756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stA="22000" endPos="65000" dir="5400000" sy="-100000" algn="bl" rotWithShape="0"/>
                </a:effectLst>
                <a:latin typeface="Arial Black" pitchFamily="34" charset="0"/>
              </a:rPr>
              <a:t>ЦИВІЛЬНИЙ ЗАХИСТ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reflection stA="22000" endPos="65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51520" y="1196752"/>
            <a:ext cx="2952328" cy="158417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Благодійна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допомога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німецьких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партнерів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180746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600400" cy="228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4006"/>
            <a:ext cx="2623840" cy="167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9" y="5207261"/>
            <a:ext cx="2767856" cy="160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17765"/>
            <a:ext cx="2775744" cy="25355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7604"/>
            <a:ext cx="2880320" cy="28757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52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568951" cy="4318416"/>
          </a:xfrm>
        </p:spPr>
        <p:txBody>
          <a:bodyPr/>
          <a:lstStyle/>
          <a:p>
            <a:pPr algn="ctr"/>
            <a:r>
              <a:rPr lang="ru-RU" sz="1400" dirty="0" smtClean="0"/>
              <a:t>Станом на 31.12.2025 року на </a:t>
            </a:r>
            <a:r>
              <a:rPr lang="ru-RU" sz="1400" dirty="0" err="1" smtClean="0"/>
              <a:t>первинному</a:t>
            </a:r>
            <a:r>
              <a:rPr lang="ru-RU" sz="1400" dirty="0" smtClean="0"/>
              <a:t> </a:t>
            </a:r>
            <a:r>
              <a:rPr lang="ru-RU" sz="1400" dirty="0" err="1" smtClean="0"/>
              <a:t>обліку</a:t>
            </a:r>
            <a:r>
              <a:rPr lang="ru-RU" sz="1400" dirty="0" smtClean="0"/>
              <a:t> </a:t>
            </a:r>
            <a:r>
              <a:rPr lang="ru-RU" sz="1400" dirty="0" err="1" smtClean="0"/>
              <a:t>дітей</a:t>
            </a:r>
            <a:r>
              <a:rPr lang="ru-RU" sz="1400" dirty="0" smtClean="0"/>
              <a:t>- </a:t>
            </a:r>
            <a:r>
              <a:rPr lang="ru-RU" sz="1400" dirty="0" err="1" smtClean="0"/>
              <a:t>сиріт</a:t>
            </a:r>
            <a:r>
              <a:rPr lang="ru-RU" sz="1400" dirty="0" smtClean="0"/>
              <a:t> та </a:t>
            </a:r>
            <a:r>
              <a:rPr lang="ru-RU" sz="1400" dirty="0" err="1" smtClean="0"/>
              <a:t>дітей</a:t>
            </a:r>
            <a:r>
              <a:rPr lang="ru-RU" sz="1400" dirty="0" smtClean="0"/>
              <a:t>, </a:t>
            </a:r>
            <a:r>
              <a:rPr lang="ru-RU" sz="1400" dirty="0" err="1" smtClean="0"/>
              <a:t>позбавлених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батьківського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піклування</a:t>
            </a:r>
            <a:r>
              <a:rPr lang="ru-RU" sz="1400" dirty="0" smtClean="0"/>
              <a:t> у </a:t>
            </a:r>
            <a:r>
              <a:rPr lang="ru-RU" sz="1400" dirty="0" err="1" smtClean="0"/>
              <a:t>громаді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51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дитина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404664"/>
            <a:ext cx="7173416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Захист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 прав </a:t>
            </a:r>
            <a:r>
              <a:rPr lang="ru-RU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дітей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 та </a:t>
            </a:r>
            <a:r>
              <a:rPr lang="ru-RU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молоді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67544" y="2060848"/>
            <a:ext cx="2354560" cy="13738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Функціонує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дитячий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будинок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сімейного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типу-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влаштовано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9 </a:t>
            </a:r>
            <a:r>
              <a:rPr lang="ru-RU" sz="1200" dirty="0" err="1" smtClean="0">
                <a:solidFill>
                  <a:schemeClr val="bg2">
                    <a:lumMod val="50000"/>
                  </a:schemeClr>
                </a:solidFill>
              </a:rPr>
              <a:t>дітей</a:t>
            </a:r>
            <a:endParaRPr lang="ru-RU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347864" y="2060848"/>
            <a:ext cx="2376264" cy="141845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Функціонує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прийомна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сімя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влаштовано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 2 </a:t>
            </a:r>
            <a:r>
              <a:rPr lang="ru-RU" sz="1200" dirty="0" err="1" smtClean="0">
                <a:solidFill>
                  <a:schemeClr val="bg2">
                    <a:lumMod val="50000"/>
                  </a:schemeClr>
                </a:solidFill>
              </a:rPr>
              <a:t>дітей</a:t>
            </a:r>
            <a:endParaRPr lang="ru-RU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156176" y="2060848"/>
            <a:ext cx="2376264" cy="13738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Організовано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функціонування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патронатного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вихователя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04" y="3789040"/>
            <a:ext cx="3600400" cy="256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36" y="4005064"/>
            <a:ext cx="271054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271076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5215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212976"/>
            <a:ext cx="6696744" cy="792088"/>
          </a:xfrm>
        </p:spPr>
        <p:txBody>
          <a:bodyPr/>
          <a:lstStyle/>
          <a:p>
            <a:pPr algn="ctr"/>
            <a:r>
              <a:rPr lang="ru-RU" sz="2000" i="1" dirty="0" err="1" smtClean="0"/>
              <a:t>Видача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гуманітарної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допомоги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96944" cy="2808312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Діяльність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Центру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надання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соціальних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послуг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  <a:p>
            <a:pPr algn="ctr"/>
            <a:endParaRPr lang="ru-RU" sz="1400" b="1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lang="ru-RU" sz="1600" b="1" i="1" dirty="0" err="1" smtClean="0">
                <a:latin typeface="Arial Black" pitchFamily="34" charset="0"/>
              </a:rPr>
              <a:t>Загальна</a:t>
            </a:r>
            <a:r>
              <a:rPr lang="ru-RU" sz="1600" b="1" i="1" dirty="0" smtClean="0">
                <a:latin typeface="Arial Black" pitchFamily="34" charset="0"/>
              </a:rPr>
              <a:t> </a:t>
            </a:r>
            <a:r>
              <a:rPr lang="ru-RU" sz="1600" b="1" i="1" dirty="0" err="1" smtClean="0">
                <a:latin typeface="Arial Black" pitchFamily="34" charset="0"/>
              </a:rPr>
              <a:t>кількість</a:t>
            </a:r>
            <a:r>
              <a:rPr lang="ru-RU" sz="1600" b="1" i="1" dirty="0" smtClean="0">
                <a:latin typeface="Arial Black" pitchFamily="34" charset="0"/>
              </a:rPr>
              <a:t> </a:t>
            </a:r>
            <a:r>
              <a:rPr lang="ru-RU" sz="1600" b="1" i="1" dirty="0" err="1" smtClean="0">
                <a:latin typeface="Arial Black" pitchFamily="34" charset="0"/>
              </a:rPr>
              <a:t>соціальних</a:t>
            </a:r>
            <a:r>
              <a:rPr lang="ru-RU" sz="1600" b="1" i="1" dirty="0" smtClean="0">
                <a:latin typeface="Arial Black" pitchFamily="34" charset="0"/>
              </a:rPr>
              <a:t> </a:t>
            </a:r>
            <a:r>
              <a:rPr lang="ru-RU" sz="1600" b="1" i="1" dirty="0" err="1" smtClean="0">
                <a:latin typeface="Arial Black" pitchFamily="34" charset="0"/>
              </a:rPr>
              <a:t>послуг</a:t>
            </a:r>
            <a:r>
              <a:rPr lang="ru-RU" sz="1600" b="1" i="1" dirty="0" smtClean="0">
                <a:latin typeface="Arial Black" pitchFamily="34" charset="0"/>
              </a:rPr>
              <a:t> </a:t>
            </a:r>
            <a:r>
              <a:rPr lang="ru-RU" sz="1600" b="1" i="1" dirty="0" err="1" smtClean="0">
                <a:latin typeface="Arial Black" pitchFamily="34" charset="0"/>
              </a:rPr>
              <a:t>наданих</a:t>
            </a:r>
            <a:r>
              <a:rPr lang="ru-RU" sz="1600" b="1" i="1" dirty="0" smtClean="0">
                <a:latin typeface="Arial Black" pitchFamily="34" charset="0"/>
              </a:rPr>
              <a:t> </a:t>
            </a:r>
            <a:r>
              <a:rPr lang="ru-RU" sz="1600" b="1" i="1" dirty="0" err="1" smtClean="0">
                <a:latin typeface="Arial Black" pitchFamily="34" charset="0"/>
              </a:rPr>
              <a:t>протягом</a:t>
            </a:r>
            <a:r>
              <a:rPr lang="ru-RU" sz="1600" b="1" i="1" dirty="0" smtClean="0">
                <a:latin typeface="Arial Black" pitchFamily="34" charset="0"/>
              </a:rPr>
              <a:t> року </a:t>
            </a: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507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: </a:t>
            </a:r>
          </a:p>
          <a:p>
            <a:pPr algn="ctr"/>
            <a:endParaRPr lang="ru-RU" sz="1400" b="1" dirty="0" smtClean="0">
              <a:solidFill>
                <a:schemeClr val="bg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1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52 -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догляд за особами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похилого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віку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та особами з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інвалідністю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;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129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-Обслуговування на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безоплатній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основі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;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23 ОСОБИ-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н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а платный </a:t>
            </a:r>
            <a:r>
              <a:rPr lang="ru-RU" sz="1200" b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основі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;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355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послуг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особам з </a:t>
            </a:r>
            <a:r>
              <a:rPr lang="ru-RU" sz="1200" b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якими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проведено </a:t>
            </a:r>
            <a:r>
              <a:rPr lang="ru-RU" sz="1200" b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соціальну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роботу.</a:t>
            </a: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2051720" y="2060848"/>
            <a:ext cx="360040" cy="242316"/>
          </a:xfrm>
          <a:prstGeom prst="left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7" y="1642186"/>
            <a:ext cx="37782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33118"/>
            <a:ext cx="37782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95" y="2636912"/>
            <a:ext cx="37782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" y="3717032"/>
            <a:ext cx="2695848" cy="162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8" y="5229200"/>
            <a:ext cx="256517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79304"/>
            <a:ext cx="2471936" cy="17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160"/>
            <a:ext cx="273630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0336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332656"/>
            <a:ext cx="7334200" cy="136815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ВЕТЕРАНСЬКИЙ ПРОСТІР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204864"/>
            <a:ext cx="6813376" cy="12961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54" y="1161761"/>
            <a:ext cx="2488704" cy="195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32" y="3356992"/>
            <a:ext cx="2473027" cy="158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56" y="1177988"/>
            <a:ext cx="2644068" cy="202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55" y="1191477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16897"/>
            <a:ext cx="2429396" cy="173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91" y="2875801"/>
            <a:ext cx="2381163" cy="206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36370"/>
            <a:ext cx="2604224" cy="154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180"/>
            <a:ext cx="1584176" cy="187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92" y="5260277"/>
            <a:ext cx="2119784" cy="146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72" y="3318249"/>
            <a:ext cx="1548676" cy="181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" y="5410013"/>
            <a:ext cx="1226367" cy="127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164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48872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err="1" smtClean="0">
                <a:latin typeface="Arial Black" pitchFamily="34" charset="0"/>
              </a:rPr>
              <a:t>Підтримка</a:t>
            </a:r>
            <a:r>
              <a:rPr lang="ru-RU" sz="2800" dirty="0" smtClean="0">
                <a:latin typeface="Arial Black" pitchFamily="34" charset="0"/>
              </a:rPr>
              <a:t> </a:t>
            </a:r>
            <a:r>
              <a:rPr lang="ru-RU" sz="2800" dirty="0" err="1" smtClean="0">
                <a:latin typeface="Arial Black" pitchFamily="34" charset="0"/>
              </a:rPr>
              <a:t>Збройних</a:t>
            </a:r>
            <a:r>
              <a:rPr lang="ru-RU" sz="2800" dirty="0" smtClean="0">
                <a:latin typeface="Arial Black" pitchFamily="34" charset="0"/>
              </a:rPr>
              <a:t> Сил </a:t>
            </a:r>
            <a:r>
              <a:rPr lang="ru-RU" sz="2800" dirty="0" err="1" smtClean="0">
                <a:latin typeface="Arial Black" pitchFamily="34" charset="0"/>
              </a:rPr>
              <a:t>України</a:t>
            </a: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У 2025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році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виділено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з бюджету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громади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на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допомогу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ЗСУ </a:t>
            </a:r>
            <a:b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1 млн.850тис.грн.</a:t>
            </a:r>
            <a:endParaRPr lang="ru-RU" sz="16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924944"/>
            <a:ext cx="6400800" cy="12812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293096"/>
            <a:ext cx="2839864" cy="234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4" y="1988231"/>
            <a:ext cx="2983880" cy="218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93855"/>
            <a:ext cx="2376264" cy="208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51208"/>
            <a:ext cx="2914307" cy="197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59" y="1988231"/>
            <a:ext cx="2839864" cy="218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231"/>
            <a:ext cx="2016224" cy="236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15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647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БЕЗВЕРХИЙ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Юрійович</a:t>
            </a:r>
          </a:p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02.2022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Нерудсталь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5A7B7D-C14F-45ED-8617-9119E5F77F0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5149" r="7858"/>
          <a:stretch/>
        </p:blipFill>
        <p:spPr bwMode="auto">
          <a:xfrm>
            <a:off x="3491880" y="967666"/>
            <a:ext cx="3168352" cy="3979719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55801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332656"/>
            <a:ext cx="7550224" cy="1584176"/>
          </a:xfrm>
        </p:spPr>
        <p:txBody>
          <a:bodyPr/>
          <a:lstStyle/>
          <a:p>
            <a:pPr algn="ctr"/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Благоустрій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території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громади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4112704"/>
            <a:ext cx="6400800" cy="9353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221088"/>
            <a:ext cx="1728192" cy="25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670" y="3881276"/>
            <a:ext cx="2026737" cy="283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49" y="3837984"/>
            <a:ext cx="1800200" cy="25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44716"/>
            <a:ext cx="2831976" cy="153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2111896" cy="204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53" y="1068512"/>
            <a:ext cx="185712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5629"/>
            <a:ext cx="2052588" cy="26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670" y="1025629"/>
            <a:ext cx="1992052" cy="272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714" y="5088010"/>
            <a:ext cx="2534501" cy="163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863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632848" cy="2376264"/>
          </a:xfrm>
        </p:spPr>
        <p:txBody>
          <a:bodyPr/>
          <a:lstStyle/>
          <a:p>
            <a:pPr algn="ctr"/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Інфраструктура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водозабезпечення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громади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СКП «АКВА»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</a:rPr>
              <a:t>протяжністю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 водопроводу 39тис.667м.обслуговує 821 абонента.</a:t>
            </a:r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852936"/>
            <a:ext cx="6400800" cy="13533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8520"/>
            <a:ext cx="2407816" cy="199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19412"/>
            <a:ext cx="1656184" cy="192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88977"/>
            <a:ext cx="1610612" cy="219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06787"/>
            <a:ext cx="2232248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32" y="4424334"/>
            <a:ext cx="259264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52" y="2048520"/>
            <a:ext cx="2484636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9120"/>
            <a:ext cx="2808312" cy="212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822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6864" cy="171906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ПЛАНИ НА 2026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рік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708920"/>
            <a:ext cx="6400800" cy="14973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5576" y="1556792"/>
            <a:ext cx="7848872" cy="468052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 </a:t>
            </a:r>
            <a:r>
              <a:rPr lang="ru-RU" dirty="0" err="1" smtClean="0"/>
              <a:t>Допомога</a:t>
            </a:r>
            <a:r>
              <a:rPr lang="ru-RU" dirty="0" smtClean="0"/>
              <a:t> </a:t>
            </a:r>
            <a:r>
              <a:rPr lang="ru-RU" dirty="0" err="1" smtClean="0"/>
              <a:t>Збройним</a:t>
            </a:r>
            <a:r>
              <a:rPr lang="ru-RU" dirty="0" smtClean="0"/>
              <a:t> Силам </a:t>
            </a:r>
            <a:r>
              <a:rPr lang="ru-RU" dirty="0" err="1" smtClean="0"/>
              <a:t>України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2. </a:t>
            </a:r>
            <a:r>
              <a:rPr lang="ru-RU" dirty="0" err="1" smtClean="0"/>
              <a:t>Продовження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по </a:t>
            </a:r>
            <a:r>
              <a:rPr lang="ru-RU" dirty="0" err="1" smtClean="0"/>
              <a:t>реконструкції</a:t>
            </a:r>
            <a:r>
              <a:rPr lang="ru-RU" dirty="0" smtClean="0"/>
              <a:t> </a:t>
            </a:r>
            <a:r>
              <a:rPr lang="ru-RU" dirty="0" err="1" smtClean="0"/>
              <a:t>водопровідної</a:t>
            </a:r>
            <a:r>
              <a:rPr lang="ru-RU" dirty="0" smtClean="0"/>
              <a:t> </a:t>
            </a:r>
            <a:r>
              <a:rPr lang="ru-RU" dirty="0" err="1" smtClean="0"/>
              <a:t>мережі</a:t>
            </a:r>
            <a:r>
              <a:rPr lang="ru-RU" dirty="0" smtClean="0"/>
              <a:t> та </a:t>
            </a:r>
            <a:r>
              <a:rPr lang="ru-RU" dirty="0" err="1" smtClean="0"/>
              <a:t>забезпечення</a:t>
            </a:r>
            <a:r>
              <a:rPr lang="ru-RU" dirty="0" smtClean="0"/>
              <a:t> </a:t>
            </a:r>
            <a:r>
              <a:rPr lang="ru-RU" dirty="0" err="1" smtClean="0"/>
              <a:t>жителів</a:t>
            </a:r>
            <a:r>
              <a:rPr lang="ru-RU" dirty="0" smtClean="0"/>
              <a:t> </a:t>
            </a:r>
            <a:r>
              <a:rPr lang="ru-RU" dirty="0" err="1" smtClean="0"/>
              <a:t>громади</a:t>
            </a:r>
            <a:r>
              <a:rPr lang="ru-RU" dirty="0" smtClean="0"/>
              <a:t> водою.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3. </a:t>
            </a:r>
            <a:r>
              <a:rPr lang="ru-RU" dirty="0" err="1" smtClean="0"/>
              <a:t>Будівництво</a:t>
            </a:r>
            <a:r>
              <a:rPr lang="ru-RU" dirty="0" smtClean="0"/>
              <a:t> Центру </a:t>
            </a:r>
            <a:r>
              <a:rPr lang="ru-RU" dirty="0" err="1" smtClean="0"/>
              <a:t>безпеки</a:t>
            </a:r>
            <a:r>
              <a:rPr lang="ru-RU" dirty="0" smtClean="0"/>
              <a:t> </a:t>
            </a:r>
            <a:r>
              <a:rPr lang="ru-RU" dirty="0" err="1" smtClean="0"/>
              <a:t>громади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4. Ремонт та </a:t>
            </a:r>
            <a:r>
              <a:rPr lang="ru-RU" dirty="0" err="1" smtClean="0"/>
              <a:t>посипка</a:t>
            </a:r>
            <a:r>
              <a:rPr lang="ru-RU" dirty="0" smtClean="0"/>
              <a:t> </a:t>
            </a:r>
            <a:r>
              <a:rPr lang="ru-RU" dirty="0" err="1" smtClean="0"/>
              <a:t>доріг</a:t>
            </a:r>
            <a:r>
              <a:rPr lang="ru-RU" dirty="0" smtClean="0"/>
              <a:t>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5. </a:t>
            </a:r>
            <a:r>
              <a:rPr lang="ru-RU" dirty="0" err="1" smtClean="0"/>
              <a:t>Підтримка</a:t>
            </a:r>
            <a:r>
              <a:rPr lang="ru-RU" dirty="0" smtClean="0"/>
              <a:t> родин </a:t>
            </a:r>
            <a:r>
              <a:rPr lang="ru-RU" dirty="0" err="1" smtClean="0"/>
              <a:t>ветеранів</a:t>
            </a:r>
            <a:r>
              <a:rPr lang="ru-RU" dirty="0" smtClean="0"/>
              <a:t> </a:t>
            </a:r>
            <a:r>
              <a:rPr lang="ru-RU" dirty="0" err="1" smtClean="0"/>
              <a:t>громади</a:t>
            </a:r>
            <a:r>
              <a:rPr lang="ru-RU" dirty="0" smtClean="0"/>
              <a:t> та </a:t>
            </a:r>
            <a:r>
              <a:rPr lang="ru-RU" dirty="0" err="1" smtClean="0"/>
              <a:t>зниклих</a:t>
            </a:r>
            <a:r>
              <a:rPr lang="ru-RU" dirty="0" smtClean="0"/>
              <a:t> </a:t>
            </a:r>
            <a:r>
              <a:rPr lang="ru-RU" dirty="0" err="1" smtClean="0"/>
              <a:t>безвісти</a:t>
            </a:r>
            <a:r>
              <a:rPr lang="ru-RU" dirty="0" smtClean="0"/>
              <a:t>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6. </a:t>
            </a:r>
            <a:r>
              <a:rPr lang="ru-RU" dirty="0" err="1" smtClean="0"/>
              <a:t>Благоустрій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295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42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48114" y="5047114"/>
            <a:ext cx="4797989" cy="1252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ЛОГВІНОВ Віталій Андрійович</a:t>
            </a:r>
          </a:p>
          <a:p>
            <a:pPr algn="ctr">
              <a:lnSpc>
                <a:spcPct val="107000"/>
              </a:lnSpc>
            </a:pP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1997р.н.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01.2023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Демурино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-Варварівка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8B88FBB-A63A-49AB-9A98-3A6B9A79F9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85653"/>
            <a:ext cx="3744415" cy="406146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72352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ХОМУХА Сергій Володимирович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03.2023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Саксагань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E0FF560-A676-4AAA-9243-BD7BD75271A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9"/>
          <a:stretch/>
        </p:blipFill>
        <p:spPr>
          <a:xfrm>
            <a:off x="3203848" y="985653"/>
            <a:ext cx="3484929" cy="412073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76931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40895" y="4997948"/>
            <a:ext cx="4797989" cy="1252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2400" b="1" cap="all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Кугай</a:t>
            </a:r>
            <a:r>
              <a:rPr lang="uk-UA" sz="2400" b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Данило Олегович</a:t>
            </a:r>
          </a:p>
          <a:p>
            <a:pPr algn="ctr">
              <a:lnSpc>
                <a:spcPct val="107000"/>
              </a:lnSpc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-05.2023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Долинське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1E45448-302D-429B-8EC7-DFFB919ECD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02525"/>
            <a:ext cx="3252603" cy="418011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78553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E5E3150-999A-4777-B773-DF727D62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5806"/>
          <a:stretch/>
        </p:blipFill>
        <p:spPr>
          <a:xfrm>
            <a:off x="7984156" y="4389906"/>
            <a:ext cx="1151925" cy="24680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9CCE3-B9A2-43F5-9C27-C83B6D2BDB2F}"/>
              </a:ext>
            </a:extLst>
          </p:cNvPr>
          <p:cNvSpPr txBox="1"/>
          <p:nvPr/>
        </p:nvSpPr>
        <p:spPr>
          <a:xfrm>
            <a:off x="2769771" y="5145030"/>
            <a:ext cx="4797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МАКСІМОВ Олег Олександрович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1968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07.2023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 Долинське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D9F03FE-96C0-483C-BEB4-7EFDACE2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>
          <a:xfrm>
            <a:off x="3883232" y="795647"/>
            <a:ext cx="2416960" cy="434636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xmlns="" id="{B5DD4052-00DD-4B15-B0EF-D275A8EB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2" y="260648"/>
            <a:ext cx="8915399" cy="59436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ГЕРОЇ САКСАГАНСЬКОЇ ТЕРИТОРІАЛЬНОЇ ГРОМАДИ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47016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</TotalTime>
  <Words>907</Words>
  <Application>Microsoft Office PowerPoint</Application>
  <PresentationFormat>Экран (4:3)</PresentationFormat>
  <Paragraphs>244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Воздушный поток</vt:lpstr>
      <vt:lpstr>Презентация PowerPoint</vt:lpstr>
      <vt:lpstr>Презентация PowerPoint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ГЕРОЇ САКСАГАНСЬКОЇ ТЕРИТОРІАЛЬНОЇ ГРОМАДИ</vt:lpstr>
      <vt:lpstr>Презентация PowerPoint</vt:lpstr>
      <vt:lpstr>Сесійна діяльність сільської ради 2025 рік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Соціальна підтримка   Загальна сума витрат: 879 тис. грн  </vt:lpstr>
      <vt:lpstr>Презентация PowerPoint</vt:lpstr>
      <vt:lpstr>Презентация PowerPoint</vt:lpstr>
      <vt:lpstr>Презентация PowerPoint</vt:lpstr>
      <vt:lpstr>професійні св’ята</vt:lpstr>
      <vt:lpstr>БО «Благодійний фонд»ТАПС»  Алея живої памяті- висадка горобини</vt:lpstr>
      <vt:lpstr>МЕМОРІАЛІЗАЦІЯ</vt:lpstr>
      <vt:lpstr>Презентация PowerPoint</vt:lpstr>
      <vt:lpstr>Станом на 31.12.2025 року на первинному обліку дітей- сиріт та дітей, позбавлених батьківського піклування у громаді 51 дитина</vt:lpstr>
      <vt:lpstr>Видача гуманітарної допомоги </vt:lpstr>
      <vt:lpstr>ВЕТЕРАНСЬКИЙ ПРОСТІР</vt:lpstr>
      <vt:lpstr>Підтримка Збройних Сил України  У 2025 році виділено з бюджету громади на допомогу ЗСУ  1 млн.850тис.грн.</vt:lpstr>
      <vt:lpstr>Благоустрій території громади</vt:lpstr>
      <vt:lpstr>Інфраструктура водозабезпечення громади  СКП «АКВА» протяжністю  водопроводу 39тис.667м.обслуговує 821 абонента.</vt:lpstr>
      <vt:lpstr>ПЛАНИ НА 2026 рік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Навик</dc:creator>
  <cp:lastModifiedBy>Навик</cp:lastModifiedBy>
  <cp:revision>69</cp:revision>
  <dcterms:created xsi:type="dcterms:W3CDTF">2026-02-17T11:35:54Z</dcterms:created>
  <dcterms:modified xsi:type="dcterms:W3CDTF">2026-02-23T00:29:23Z</dcterms:modified>
</cp:coreProperties>
</file>